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326" r:id="rId3"/>
    <p:sldId id="322" r:id="rId4"/>
    <p:sldId id="323" r:id="rId5"/>
    <p:sldId id="325" r:id="rId6"/>
    <p:sldId id="329" r:id="rId7"/>
    <p:sldId id="327" r:id="rId8"/>
    <p:sldId id="330" r:id="rId9"/>
    <p:sldId id="300" r:id="rId10"/>
    <p:sldId id="303" r:id="rId11"/>
    <p:sldId id="324" r:id="rId12"/>
    <p:sldId id="286" r:id="rId13"/>
    <p:sldId id="312" r:id="rId14"/>
    <p:sldId id="313" r:id="rId15"/>
    <p:sldId id="273" r:id="rId16"/>
    <p:sldId id="30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373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47"/>
    <p:restoredTop sz="94678"/>
  </p:normalViewPr>
  <p:slideViewPr>
    <p:cSldViewPr snapToGrid="0" snapToObjects="1">
      <p:cViewPr>
        <p:scale>
          <a:sx n="70" d="100"/>
          <a:sy n="70" d="100"/>
        </p:scale>
        <p:origin x="488" y="1096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tiff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BD6DD-7F0A-194A-9FDE-D5CA35200253}" type="datetimeFigureOut">
              <a:rPr lang="en-US" smtClean="0"/>
              <a:t>12/6/19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F4D793-3380-B744-B870-FF66FA043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05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F4D793-3380-B744-B870-FF66FA04370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18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F4D793-3380-B744-B870-FF66FA04370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90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F4D793-3380-B744-B870-FF66FA04370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6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8FE60-B10A-4346-B688-49E8CC1E71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8422B6-9366-CC40-AF09-BE883EBA1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84355-44CD-EC4F-A9D3-8B07BC9D7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1708A-9C98-074A-832C-6C29AAB96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03DAB-B145-8E48-A2D7-972E85F1B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44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33262-0A69-BD4D-ACE6-B8D304CB0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F3AC3-B0A1-5543-82FF-2601A648FE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4136C-0745-A445-AB60-CBF34460E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281869-3080-FD45-B3AE-DB2FFF9AC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DEB39-995F-6C45-99ED-6DBCA04C8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43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6994B0-C1BB-4642-961B-8AF41F7828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475CE1-35CD-F64D-8BD3-BB06A826F0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ACD97-7DA8-7C47-B2AB-92F11434D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C7639-7919-0A4D-839C-7B9ADEAFE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22D2B-F261-B141-8566-30B1D06D7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D5335-F3CC-4845-9AEA-01C634BF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B6B16-A9C4-D648-AE53-615B8CA18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A2D13-D1D3-2A46-B6A0-82CD7770D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5651F-AE1D-B141-8FD4-FB5DD2836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8EFC9-D5B4-6E4D-88FF-89BCFFF28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505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4B466-B0AF-CD40-8FD6-F2F5D0148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7C1A8-E3D5-874D-8942-B67411A16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E34F83-0C45-0C48-BF8A-3A5888078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5A9F82-068B-4C4C-994C-71A58E662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FA2FE-7EA8-B84E-A9FD-747F428F1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869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C2377-8CAE-D54F-9C05-E78331A77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DEF6F-7E8E-C042-B452-B3A74A48EC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4CA619-019D-3E46-8BA2-DBF550A9A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A8C0B8-4B5F-214A-89AE-2E2C005FA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08C171-724B-2A4B-90CD-AB81B26F2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AB6010-1D65-CF4D-9FA3-3F775BA6B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725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486F2-A405-1345-972C-CE5215F37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FD8E0A-FBD9-8A45-8493-CD6F5FCE6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867193-2FB2-B740-AF8E-138E11CA9E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066609-4426-6D41-8E45-7D030C61F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168CED-C4FA-6941-82DE-41791BC551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19EF3-72F2-4949-A799-926D4B27F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D51790-DD31-E04F-8098-BE1D26C90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6F4A47-8F8E-2243-922D-4DCA85165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56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E13CA-9445-504B-96B3-392AC629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F57176-D400-EE46-B478-330F79E9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932D66-6F66-9E40-A55B-0E745EF0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5DBC4E-D460-DD41-80BC-BFADCF385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48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4B16BF-5AEE-5A4C-9142-440252BCE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CF374F-C916-1746-A642-ADADCF408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BC6E2C-195C-2940-9C71-A262D4445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34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0D41D-95FB-B647-B2D4-4EBED4254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CC982F-5B5D-B241-9EAE-147D617CF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CE90D-4DEC-364D-B37A-89D6817C6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B5697D-3937-1D45-9555-C614F1FDD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E9E9D-14DE-D848-ACAB-E449CC0F3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19B165-1A8D-9747-B48F-BB249725A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09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74C2F-B075-C84E-9A1A-B297CDB6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BC72A5-4E49-FA46-81AF-7FC5D662BF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640D7D-46B2-5D45-A5B9-1EC7283221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7E705C-4D36-C849-804A-119251CB5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F5F8CE-426A-774B-A2FB-97E9619A4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5B837D-FAE0-3440-87B8-46F17D655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704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DD8479-09EA-3D4E-9820-18B93F0B1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0CBE2-BAB7-6849-B122-FD0D2D512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D5C6D-47AD-A04E-8847-1BAD099C94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955A5-AA9B-B648-9CC3-BEDFF4B0BA66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3D97E-9B7B-2B4A-9BCB-32C8CBD68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0A51C-E1B0-C241-95B0-37D9A9B1D4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5FF7A-7042-3B41-9C58-62FED50A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337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12" Type="http://schemas.openxmlformats.org/officeDocument/2006/relationships/image" Target="../media/image4.png"/><Relationship Id="rId2" Type="http://schemas.openxmlformats.org/officeDocument/2006/relationships/audio" Target="../media/media5.wav"/><Relationship Id="rId16" Type="http://schemas.openxmlformats.org/officeDocument/2006/relationships/image" Target="../media/image23.jpg"/><Relationship Id="rId1" Type="http://schemas.microsoft.com/office/2007/relationships/media" Target="../media/media5.wav"/><Relationship Id="rId6" Type="http://schemas.openxmlformats.org/officeDocument/2006/relationships/image" Target="../media/image9.png"/><Relationship Id="rId11" Type="http://schemas.openxmlformats.org/officeDocument/2006/relationships/image" Target="../media/image6.jpg"/><Relationship Id="rId5" Type="http://schemas.openxmlformats.org/officeDocument/2006/relationships/image" Target="../media/image2.tiff"/><Relationship Id="rId15" Type="http://schemas.openxmlformats.org/officeDocument/2006/relationships/image" Target="../media/image5.png"/><Relationship Id="rId10" Type="http://schemas.openxmlformats.org/officeDocument/2006/relationships/image" Target="../media/image17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6.png"/><Relationship Id="rId1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7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9.png"/><Relationship Id="rId3" Type="http://schemas.microsoft.com/office/2007/relationships/media" Target="../media/media2.wav"/><Relationship Id="rId7" Type="http://schemas.openxmlformats.org/officeDocument/2006/relationships/image" Target="../media/image9.png"/><Relationship Id="rId12" Type="http://schemas.openxmlformats.org/officeDocument/2006/relationships/image" Target="../media/image18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tiff"/><Relationship Id="rId11" Type="http://schemas.openxmlformats.org/officeDocument/2006/relationships/image" Target="../media/image17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6.png"/><Relationship Id="rId4" Type="http://schemas.openxmlformats.org/officeDocument/2006/relationships/audio" Target="../media/media2.wav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17.png"/><Relationship Id="rId18" Type="http://schemas.openxmlformats.org/officeDocument/2006/relationships/image" Target="../media/image7.png"/><Relationship Id="rId3" Type="http://schemas.microsoft.com/office/2007/relationships/media" Target="../media/media4.wav"/><Relationship Id="rId7" Type="http://schemas.openxmlformats.org/officeDocument/2006/relationships/image" Target="../media/image2.tiff"/><Relationship Id="rId12" Type="http://schemas.openxmlformats.org/officeDocument/2006/relationships/image" Target="../media/image16.png"/><Relationship Id="rId17" Type="http://schemas.openxmlformats.org/officeDocument/2006/relationships/image" Target="../media/image3.png"/><Relationship Id="rId2" Type="http://schemas.openxmlformats.org/officeDocument/2006/relationships/audio" Target="../media/media3.wav"/><Relationship Id="rId16" Type="http://schemas.openxmlformats.org/officeDocument/2006/relationships/image" Target="../media/image5.png"/><Relationship Id="rId1" Type="http://schemas.microsoft.com/office/2007/relationships/media" Target="../media/media3.wav"/><Relationship Id="rId6" Type="http://schemas.openxmlformats.org/officeDocument/2006/relationships/notesSlide" Target="../notesSlides/notesSlide2.xml"/><Relationship Id="rId11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14.png"/><Relationship Id="rId10" Type="http://schemas.openxmlformats.org/officeDocument/2006/relationships/image" Target="../media/image11.png"/><Relationship Id="rId19" Type="http://schemas.openxmlformats.org/officeDocument/2006/relationships/image" Target="../media/image18.png"/><Relationship Id="rId4" Type="http://schemas.openxmlformats.org/officeDocument/2006/relationships/audio" Target="../media/media4.wav"/><Relationship Id="rId9" Type="http://schemas.openxmlformats.org/officeDocument/2006/relationships/image" Target="../media/image9.png"/><Relationship Id="rId1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0E9D90-3036-6843-80D1-F8D1ACDE3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786743"/>
            <a:ext cx="12192000" cy="4071257"/>
          </a:xfrm>
          <a:prstGeom prst="rect">
            <a:avLst/>
          </a:prstGeom>
          <a:effectLst>
            <a:softEdge rad="520700"/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E694E92-2C6B-E147-BEAD-CDFAA4D4D4C3}"/>
              </a:ext>
            </a:extLst>
          </p:cNvPr>
          <p:cNvSpPr txBox="1">
            <a:spLocks/>
          </p:cNvSpPr>
          <p:nvPr/>
        </p:nvSpPr>
        <p:spPr>
          <a:xfrm>
            <a:off x="810322" y="619603"/>
            <a:ext cx="10571356" cy="1430271"/>
          </a:xfrm>
          <a:prstGeom prst="rect">
            <a:avLst/>
          </a:prstGeom>
          <a:effectLst>
            <a:outerShdw blurRad="254000" dist="50800" dir="5400000" sx="57000" sy="57000" algn="ctr" rotWithShape="0">
              <a:srgbClr val="000000">
                <a:alpha val="43137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500" dirty="0">
                <a:solidFill>
                  <a:schemeClr val="bg1"/>
                </a:solidFill>
              </a:rPr>
              <a:t>Speaker Recognition System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27FEC2-5FC8-E547-89A4-5E837668DC5D}"/>
              </a:ext>
            </a:extLst>
          </p:cNvPr>
          <p:cNvSpPr txBox="1"/>
          <p:nvPr/>
        </p:nvSpPr>
        <p:spPr>
          <a:xfrm>
            <a:off x="9740899" y="6126667"/>
            <a:ext cx="2209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</a:rPr>
              <a:t>Katrina Bykova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03D07C-BC76-2844-98A2-A371FDA718EC}"/>
              </a:ext>
            </a:extLst>
          </p:cNvPr>
          <p:cNvCxnSpPr>
            <a:cxnSpLocks/>
          </p:cNvCxnSpPr>
          <p:nvPr/>
        </p:nvCxnSpPr>
        <p:spPr>
          <a:xfrm>
            <a:off x="0" y="2423886"/>
            <a:ext cx="12192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9186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0E9D90-3036-6843-80D1-F8D1ACDE3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786743"/>
            <a:ext cx="12192000" cy="4071257"/>
          </a:xfrm>
          <a:prstGeom prst="rect">
            <a:avLst/>
          </a:prstGeom>
          <a:effectLst>
            <a:softEdge rad="520700"/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E694E92-2C6B-E147-BEAD-CDFAA4D4D4C3}"/>
              </a:ext>
            </a:extLst>
          </p:cNvPr>
          <p:cNvSpPr txBox="1">
            <a:spLocks/>
          </p:cNvSpPr>
          <p:nvPr/>
        </p:nvSpPr>
        <p:spPr>
          <a:xfrm>
            <a:off x="1524000" y="2424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</a:rPr>
              <a:t>Sound recognition by </a:t>
            </a:r>
            <a:r>
              <a:rPr lang="en-US" sz="6600" b="1" dirty="0">
                <a:solidFill>
                  <a:schemeClr val="bg1"/>
                </a:solidFill>
              </a:rPr>
              <a:t>Home AI assistant</a:t>
            </a:r>
            <a:endParaRPr lang="en-US" sz="7200" dirty="0">
              <a:solidFill>
                <a:schemeClr val="bg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03D07C-BC76-2844-98A2-A371FDA718EC}"/>
              </a:ext>
            </a:extLst>
          </p:cNvPr>
          <p:cNvCxnSpPr>
            <a:cxnSpLocks/>
          </p:cNvCxnSpPr>
          <p:nvPr/>
        </p:nvCxnSpPr>
        <p:spPr>
          <a:xfrm>
            <a:off x="0" y="2423886"/>
            <a:ext cx="12192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120374B-7628-F349-8355-D63E0F599FD2}"/>
              </a:ext>
            </a:extLst>
          </p:cNvPr>
          <p:cNvSpPr txBox="1"/>
          <p:nvPr/>
        </p:nvSpPr>
        <p:spPr>
          <a:xfrm>
            <a:off x="3063433" y="1522012"/>
            <a:ext cx="60651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accent1">
                    <a:lumMod val="50000"/>
                  </a:schemeClr>
                </a:solidFill>
              </a:rPr>
              <a:t>Additional slides</a:t>
            </a:r>
          </a:p>
        </p:txBody>
      </p:sp>
    </p:spTree>
    <p:extLst>
      <p:ext uri="{BB962C8B-B14F-4D97-AF65-F5344CB8AC3E}">
        <p14:creationId xmlns:p14="http://schemas.microsoft.com/office/powerpoint/2010/main" val="1638647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87D61F4-4BCC-B44C-9DA8-825FD5C2DC49}"/>
              </a:ext>
            </a:extLst>
          </p:cNvPr>
          <p:cNvSpPr txBox="1"/>
          <p:nvPr/>
        </p:nvSpPr>
        <p:spPr>
          <a:xfrm>
            <a:off x="6012299" y="2623349"/>
            <a:ext cx="67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YES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029F53E-92E5-A446-BD0A-0407325488BB}"/>
              </a:ext>
            </a:extLst>
          </p:cNvPr>
          <p:cNvGrpSpPr/>
          <p:nvPr/>
        </p:nvGrpSpPr>
        <p:grpSpPr>
          <a:xfrm>
            <a:off x="1729724" y="2453020"/>
            <a:ext cx="1578536" cy="1399074"/>
            <a:chOff x="1994599" y="2428511"/>
            <a:chExt cx="1578536" cy="139907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06D7868-57F5-B94C-8357-2A62D63D0AF1}"/>
                </a:ext>
              </a:extLst>
            </p:cNvPr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94599" y="2428511"/>
              <a:ext cx="914400" cy="640304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A870DBF-A81D-954C-A9AA-02FB2B528979}"/>
                </a:ext>
              </a:extLst>
            </p:cNvPr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156366" y="2618071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EB752F6-75E7-954E-A544-C55B8C6A66BF}"/>
                </a:ext>
              </a:extLst>
            </p:cNvPr>
            <p:cNvPicPr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318133" y="2777828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B9189B1-0FF7-2B46-B5EF-7A0E5CA17716}"/>
                </a:ext>
              </a:extLst>
            </p:cNvPr>
            <p:cNvPicPr>
              <a:picLocks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84899" y="2971407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17D96D8-C3AD-F14D-8A2F-878D2D2314DA}"/>
                </a:ext>
              </a:extLst>
            </p:cNvPr>
            <p:cNvPicPr>
              <a:picLocks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658735" y="3187505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</p:grpSp>
      <p:sp>
        <p:nvSpPr>
          <p:cNvPr id="64" name="Title 1">
            <a:extLst>
              <a:ext uri="{FF2B5EF4-FFF2-40B4-BE49-F238E27FC236}">
                <a16:creationId xmlns:a16="http://schemas.microsoft.com/office/drawing/2014/main" id="{D92FE74C-CE54-084D-8B21-42B840ECB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8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Future development</a:t>
            </a:r>
            <a:endParaRPr lang="en-US" sz="4800" b="1" dirty="0">
              <a:solidFill>
                <a:srgbClr val="002060"/>
              </a:solidFill>
            </a:endParaRP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95821DCD-26C8-384B-B7CB-2776B02C781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76442" y="5301095"/>
            <a:ext cx="1515895" cy="1515895"/>
          </a:xfrm>
          <a:prstGeom prst="rect">
            <a:avLst/>
          </a:prstGeom>
        </p:spPr>
      </p:pic>
      <p:sp>
        <p:nvSpPr>
          <p:cNvPr id="66" name="Oval Callout 65">
            <a:extLst>
              <a:ext uri="{FF2B5EF4-FFF2-40B4-BE49-F238E27FC236}">
                <a16:creationId xmlns:a16="http://schemas.microsoft.com/office/drawing/2014/main" id="{B98BAC48-E8B3-DF4C-90F4-42182C39C53F}"/>
              </a:ext>
            </a:extLst>
          </p:cNvPr>
          <p:cNvSpPr/>
          <p:nvPr/>
        </p:nvSpPr>
        <p:spPr>
          <a:xfrm>
            <a:off x="5455542" y="4449627"/>
            <a:ext cx="1915673" cy="960609"/>
          </a:xfrm>
          <a:prstGeom prst="wedgeEllipseCallout">
            <a:avLst>
              <a:gd name="adj1" fmla="val 24429"/>
              <a:gd name="adj2" fmla="val 773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Order has been placed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37E5B04D-6252-F34B-837B-B64785FF3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9739" y="2485460"/>
            <a:ext cx="3976802" cy="1795707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Speaker recognition systems evolve alongside with attackers abilities to fool them 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DO NOT LET YOUR CHILD RECORD YOU! 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64CC941-6C71-5648-9591-993A7A5A111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09166" y="5606322"/>
            <a:ext cx="1673057" cy="749752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2E33920-44B8-C44B-B0FB-7280004D0755}"/>
              </a:ext>
            </a:extLst>
          </p:cNvPr>
          <p:cNvCxnSpPr>
            <a:cxnSpLocks/>
          </p:cNvCxnSpPr>
          <p:nvPr/>
        </p:nvCxnSpPr>
        <p:spPr>
          <a:xfrm>
            <a:off x="8630147" y="6034302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69354BD-3F0F-1F42-80A6-18D620C42E3D}"/>
              </a:ext>
            </a:extLst>
          </p:cNvPr>
          <p:cNvGrpSpPr/>
          <p:nvPr/>
        </p:nvGrpSpPr>
        <p:grpSpPr>
          <a:xfrm>
            <a:off x="4128889" y="2347026"/>
            <a:ext cx="1362140" cy="1006473"/>
            <a:chOff x="4128889" y="2347026"/>
            <a:chExt cx="1362140" cy="1006473"/>
          </a:xfrm>
        </p:grpSpPr>
        <p:sp>
          <p:nvSpPr>
            <p:cNvPr id="22" name="Oval Callout 21">
              <a:extLst>
                <a:ext uri="{FF2B5EF4-FFF2-40B4-BE49-F238E27FC236}">
                  <a16:creationId xmlns:a16="http://schemas.microsoft.com/office/drawing/2014/main" id="{26BF8C99-431A-8B48-B73A-F51BC8853EEC}"/>
                </a:ext>
              </a:extLst>
            </p:cNvPr>
            <p:cNvSpPr/>
            <p:nvPr/>
          </p:nvSpPr>
          <p:spPr>
            <a:xfrm>
              <a:off x="4128889" y="2347026"/>
              <a:ext cx="1362140" cy="1006473"/>
            </a:xfrm>
            <a:prstGeom prst="wedgeEllipseCallout">
              <a:avLst>
                <a:gd name="adj1" fmla="val -41374"/>
                <a:gd name="adj2" fmla="val 53303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978CF8D-23BE-2040-BDB4-B4772D61F5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381477" y="2493149"/>
              <a:ext cx="860757" cy="748033"/>
            </a:xfrm>
            <a:prstGeom prst="rect">
              <a:avLst/>
            </a:prstGeom>
          </p:spPr>
        </p:pic>
      </p:grpSp>
      <p:pic>
        <p:nvPicPr>
          <p:cNvPr id="30" name="Online Media 29" descr="m_attack">
            <a:hlinkClick r:id="" action="ppaction://media"/>
            <a:extLst>
              <a:ext uri="{FF2B5EF4-FFF2-40B4-BE49-F238E27FC236}">
                <a16:creationId xmlns:a16="http://schemas.microsoft.com/office/drawing/2014/main" id="{455D615B-7553-7145-8CEA-0E909DBCD7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045068" y="2642471"/>
            <a:ext cx="442543" cy="442543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677B8E06-FA8C-F74E-896A-06D8FC799002}"/>
              </a:ext>
            </a:extLst>
          </p:cNvPr>
          <p:cNvGrpSpPr/>
          <p:nvPr/>
        </p:nvGrpSpPr>
        <p:grpSpPr>
          <a:xfrm>
            <a:off x="890650" y="1412686"/>
            <a:ext cx="3239615" cy="640304"/>
            <a:chOff x="2220" y="0"/>
            <a:chExt cx="3239615" cy="640304"/>
          </a:xfrm>
        </p:grpSpPr>
        <p:sp>
          <p:nvSpPr>
            <p:cNvPr id="41" name="Chevron 40">
              <a:extLst>
                <a:ext uri="{FF2B5EF4-FFF2-40B4-BE49-F238E27FC236}">
                  <a16:creationId xmlns:a16="http://schemas.microsoft.com/office/drawing/2014/main" id="{AEDFB50B-DDE5-214A-8BDB-2152226B6183}"/>
                </a:ext>
              </a:extLst>
            </p:cNvPr>
            <p:cNvSpPr/>
            <p:nvPr/>
          </p:nvSpPr>
          <p:spPr>
            <a:xfrm>
              <a:off x="2220" y="0"/>
              <a:ext cx="3239615" cy="640304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2" name="Chevron 4">
              <a:extLst>
                <a:ext uri="{FF2B5EF4-FFF2-40B4-BE49-F238E27FC236}">
                  <a16:creationId xmlns:a16="http://schemas.microsoft.com/office/drawing/2014/main" id="{05D41F10-492F-9040-B69C-A032B6B8B603}"/>
                </a:ext>
              </a:extLst>
            </p:cNvPr>
            <p:cNvSpPr txBox="1"/>
            <p:nvPr/>
          </p:nvSpPr>
          <p:spPr>
            <a:xfrm>
              <a:off x="322372" y="0"/>
              <a:ext cx="2599311" cy="64030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24003" rIns="24003" bIns="24003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Stored Katrina’s voiceprint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70964D-8C69-AB4B-B777-7245EA2ED92C}"/>
              </a:ext>
            </a:extLst>
          </p:cNvPr>
          <p:cNvGrpSpPr/>
          <p:nvPr/>
        </p:nvGrpSpPr>
        <p:grpSpPr>
          <a:xfrm>
            <a:off x="5354621" y="1407978"/>
            <a:ext cx="1987664" cy="640304"/>
            <a:chOff x="4063414" y="0"/>
            <a:chExt cx="1987664" cy="640304"/>
          </a:xfrm>
        </p:grpSpPr>
        <p:sp>
          <p:nvSpPr>
            <p:cNvPr id="45" name="Chevron 44">
              <a:extLst>
                <a:ext uri="{FF2B5EF4-FFF2-40B4-BE49-F238E27FC236}">
                  <a16:creationId xmlns:a16="http://schemas.microsoft.com/office/drawing/2014/main" id="{2F17DDFE-1C69-2447-A858-A3F8068B31AB}"/>
                </a:ext>
              </a:extLst>
            </p:cNvPr>
            <p:cNvSpPr/>
            <p:nvPr/>
          </p:nvSpPr>
          <p:spPr>
            <a:xfrm>
              <a:off x="4063414" y="0"/>
              <a:ext cx="1987664" cy="640304"/>
            </a:xfrm>
            <a:prstGeom prst="chevron">
              <a:avLst/>
            </a:prstGeom>
            <a:solidFill>
              <a:srgbClr val="4472C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Chevron 4">
              <a:extLst>
                <a:ext uri="{FF2B5EF4-FFF2-40B4-BE49-F238E27FC236}">
                  <a16:creationId xmlns:a16="http://schemas.microsoft.com/office/drawing/2014/main" id="{5EE1A17C-C166-2842-B29F-2435FDF39A2F}"/>
                </a:ext>
              </a:extLst>
            </p:cNvPr>
            <p:cNvSpPr txBox="1"/>
            <p:nvPr/>
          </p:nvSpPr>
          <p:spPr>
            <a:xfrm>
              <a:off x="4383566" y="0"/>
              <a:ext cx="1347360" cy="64030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24003" rIns="24003" bIns="24003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Same speaker?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883FC6D-A3D9-C94B-941A-987D22283388}"/>
              </a:ext>
            </a:extLst>
          </p:cNvPr>
          <p:cNvGrpSpPr/>
          <p:nvPr/>
        </p:nvGrpSpPr>
        <p:grpSpPr>
          <a:xfrm>
            <a:off x="3836789" y="1140412"/>
            <a:ext cx="1819427" cy="1066817"/>
            <a:chOff x="3836789" y="1140412"/>
            <a:chExt cx="1819427" cy="1066817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1353688-7994-A649-BA29-879739E3FD03}"/>
                </a:ext>
              </a:extLst>
            </p:cNvPr>
            <p:cNvGrpSpPr/>
            <p:nvPr/>
          </p:nvGrpSpPr>
          <p:grpSpPr>
            <a:xfrm>
              <a:off x="3836789" y="1407978"/>
              <a:ext cx="1819427" cy="640304"/>
              <a:chOff x="2735507" y="0"/>
              <a:chExt cx="1819427" cy="640304"/>
            </a:xfrm>
          </p:grpSpPr>
          <p:sp>
            <p:nvSpPr>
              <p:cNvPr id="38" name="Chevron 37">
                <a:extLst>
                  <a:ext uri="{FF2B5EF4-FFF2-40B4-BE49-F238E27FC236}">
                    <a16:creationId xmlns:a16="http://schemas.microsoft.com/office/drawing/2014/main" id="{EC56F19F-C518-5645-971F-3E94DADC15A5}"/>
                  </a:ext>
                </a:extLst>
              </p:cNvPr>
              <p:cNvSpPr/>
              <p:nvPr/>
            </p:nvSpPr>
            <p:spPr>
              <a:xfrm>
                <a:off x="2735507" y="0"/>
                <a:ext cx="1819427" cy="640304"/>
              </a:xfrm>
              <a:prstGeom prst="chevron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9" name="Chevron 4">
                <a:extLst>
                  <a:ext uri="{FF2B5EF4-FFF2-40B4-BE49-F238E27FC236}">
                    <a16:creationId xmlns:a16="http://schemas.microsoft.com/office/drawing/2014/main" id="{D6E0C74B-CB3C-464D-8CED-D95BAB4B9B8B}"/>
                  </a:ext>
                </a:extLst>
              </p:cNvPr>
              <p:cNvSpPr txBox="1"/>
              <p:nvPr/>
            </p:nvSpPr>
            <p:spPr>
              <a:xfrm>
                <a:off x="3055659" y="0"/>
                <a:ext cx="1179123" cy="64030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2009" tIns="24003" rIns="24003" bIns="24003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US" sz="1800" kern="1200" dirty="0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FC27F5D9-1481-3041-8107-E85F99659067}"/>
                </a:ext>
              </a:extLst>
            </p:cNvPr>
            <p:cNvGrpSpPr/>
            <p:nvPr/>
          </p:nvGrpSpPr>
          <p:grpSpPr>
            <a:xfrm>
              <a:off x="4283974" y="1140412"/>
              <a:ext cx="953551" cy="1066817"/>
              <a:chOff x="6490789" y="251898"/>
              <a:chExt cx="953551" cy="1066817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88B914A-EDE8-044C-84A4-C98D10AC01C6}"/>
                  </a:ext>
                </a:extLst>
              </p:cNvPr>
              <p:cNvGrpSpPr/>
              <p:nvPr/>
            </p:nvGrpSpPr>
            <p:grpSpPr>
              <a:xfrm>
                <a:off x="6490789" y="333291"/>
                <a:ext cx="953551" cy="985424"/>
                <a:chOff x="4058310" y="1148312"/>
                <a:chExt cx="953551" cy="985424"/>
              </a:xfrm>
            </p:grpSpPr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AB027FF5-9A6A-6D4F-BCE7-D3B6FBF3E8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058311" y="1151800"/>
                  <a:ext cx="953550" cy="981936"/>
                </a:xfrm>
                <a:prstGeom prst="rect">
                  <a:avLst/>
                </a:prstGeom>
              </p:spPr>
            </p:pic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823686BE-DCCB-3B47-B606-FD955937C2CE}"/>
                    </a:ext>
                  </a:extLst>
                </p:cNvPr>
                <p:cNvSpPr/>
                <p:nvPr/>
              </p:nvSpPr>
              <p:spPr>
                <a:xfrm>
                  <a:off x="4058310" y="1148312"/>
                  <a:ext cx="953551" cy="981212"/>
                </a:xfrm>
                <a:prstGeom prst="ellipse">
                  <a:avLst/>
                </a:prstGeom>
                <a:noFill/>
                <a:ln>
                  <a:solidFill>
                    <a:srgbClr val="4472C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6B84720-791D-2C4D-BBE6-7174C378CBA1}"/>
                  </a:ext>
                </a:extLst>
              </p:cNvPr>
              <p:cNvSpPr/>
              <p:nvPr/>
            </p:nvSpPr>
            <p:spPr>
              <a:xfrm>
                <a:off x="6497203" y="251898"/>
                <a:ext cx="940722" cy="238986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prstTxWarp prst="textArchUp">
                  <a:avLst/>
                </a:prstTxWarp>
                <a:spAutoFit/>
              </a:bodyPr>
              <a:lstStyle/>
              <a:p>
                <a:pPr algn="ctr"/>
                <a:r>
                  <a:rPr lang="en-US" b="1" cap="none" spc="0" dirty="0">
                    <a:ln w="0"/>
                    <a:solidFill>
                      <a:schemeClr val="accent1">
                        <a:lumMod val="50000"/>
                      </a:schemeClr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Misha</a:t>
                </a:r>
              </a:p>
            </p:txBody>
          </p:sp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86897E4-167D-BE40-8345-321F8EE0A520}"/>
              </a:ext>
            </a:extLst>
          </p:cNvPr>
          <p:cNvGrpSpPr/>
          <p:nvPr/>
        </p:nvGrpSpPr>
        <p:grpSpPr>
          <a:xfrm>
            <a:off x="3617528" y="3628872"/>
            <a:ext cx="1362140" cy="1433849"/>
            <a:chOff x="3617528" y="3628872"/>
            <a:chExt cx="1362140" cy="1433849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B3A9143-460F-F34E-B075-7826E3ECE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617528" y="3700581"/>
              <a:ext cx="1362140" cy="1362140"/>
            </a:xfrm>
            <a:prstGeom prst="rect">
              <a:avLst/>
            </a:prstGeom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0B51ECC6-4592-984B-A2BA-F51F531424F4}"/>
                </a:ext>
              </a:extLst>
            </p:cNvPr>
            <p:cNvSpPr/>
            <p:nvPr/>
          </p:nvSpPr>
          <p:spPr>
            <a:xfrm>
              <a:off x="3679595" y="3628872"/>
              <a:ext cx="1208757" cy="369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b="1" dirty="0">
                  <a:ln w="0"/>
                  <a:solidFill>
                    <a:schemeClr val="accent1">
                      <a:lumMod val="5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Misha’s phone</a:t>
              </a:r>
              <a:endParaRPr lang="en-US" b="1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576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4992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7879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27" grpId="0"/>
      <p:bldP spid="66" grpId="0" animBg="1"/>
      <p:bldP spid="2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528E-CDDA-E445-9D38-2D2362A02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08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Application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3D2865-0C5F-FB40-91F8-E7A8218F4DDF}"/>
              </a:ext>
            </a:extLst>
          </p:cNvPr>
          <p:cNvSpPr txBox="1"/>
          <p:nvPr/>
        </p:nvSpPr>
        <p:spPr>
          <a:xfrm>
            <a:off x="1665739" y="1581264"/>
            <a:ext cx="773229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Plan A: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Recorded android app that opens my phone with my voice but not someone else’s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Try: recording my voice to open the phone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r>
              <a:rPr lang="en-US" sz="3200" dirty="0"/>
              <a:t>Plan B: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Record two people and authenticate their voices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86176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528E-CDDA-E445-9D38-2D2362A02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82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Building a speaker authentication protocol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0E5D22D-AB86-5C4F-8C67-399FB1855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42546"/>
            <a:ext cx="50800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86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528E-CDDA-E445-9D38-2D2362A02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One shot learning performance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60543A-E56E-774C-B5BD-1D7DA1D7C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7888" y="2558771"/>
            <a:ext cx="602312" cy="423230"/>
          </a:xfrm>
          <a:prstGeom prst="rect">
            <a:avLst/>
          </a:prstGeom>
          <a:ln w="19050">
            <a:solidFill>
              <a:schemeClr val="accent2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33EAB8-AEAD-ED45-B4C9-09BBA7280A30}"/>
              </a:ext>
            </a:extLst>
          </p:cNvPr>
          <p:cNvSpPr txBox="1"/>
          <p:nvPr/>
        </p:nvSpPr>
        <p:spPr>
          <a:xfrm>
            <a:off x="8271155" y="2008463"/>
            <a:ext cx="1562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4-way learning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8889B88-ADAC-FD43-9E4B-0D6357327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7846" y="2541786"/>
            <a:ext cx="602312" cy="423230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CC11503-F584-D140-8ED6-3AC3EB502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585" y="3239491"/>
            <a:ext cx="602312" cy="423230"/>
          </a:xfrm>
          <a:prstGeom prst="rect">
            <a:avLst/>
          </a:prstGeom>
          <a:ln w="19050">
            <a:solidFill>
              <a:schemeClr val="accent2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D0BE922-A411-5149-9841-EE69B2F6C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585" y="3937196"/>
            <a:ext cx="602312" cy="423230"/>
          </a:xfrm>
          <a:prstGeom prst="rect">
            <a:avLst/>
          </a:prstGeom>
          <a:ln w="19050">
            <a:solidFill>
              <a:srgbClr val="00B05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439C3BE-1747-4F4A-8CAF-2D4F3908D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585" y="4634901"/>
            <a:ext cx="602312" cy="423230"/>
          </a:xfrm>
          <a:prstGeom prst="rect">
            <a:avLst/>
          </a:prstGeom>
          <a:ln w="19050">
            <a:solidFill>
              <a:srgbClr val="7030A0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9EB8AE9-9849-6C4E-AE77-6E3CCC992487}"/>
              </a:ext>
            </a:extLst>
          </p:cNvPr>
          <p:cNvSpPr txBox="1"/>
          <p:nvPr/>
        </p:nvSpPr>
        <p:spPr>
          <a:xfrm>
            <a:off x="10319816" y="2525605"/>
            <a:ext cx="351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D3E985-0D20-B14A-B424-067438CA7A7E}"/>
              </a:ext>
            </a:extLst>
          </p:cNvPr>
          <p:cNvSpPr txBox="1"/>
          <p:nvPr/>
        </p:nvSpPr>
        <p:spPr>
          <a:xfrm>
            <a:off x="10319816" y="3194900"/>
            <a:ext cx="351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AAF16A-5521-A147-AAE6-CD87C0CE8A8D}"/>
              </a:ext>
            </a:extLst>
          </p:cNvPr>
          <p:cNvSpPr txBox="1"/>
          <p:nvPr/>
        </p:nvSpPr>
        <p:spPr>
          <a:xfrm>
            <a:off x="10319816" y="4612562"/>
            <a:ext cx="351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68891A0-04D3-D643-AF4F-1FD2ADAEE7A6}"/>
              </a:ext>
            </a:extLst>
          </p:cNvPr>
          <p:cNvSpPr txBox="1"/>
          <p:nvPr/>
        </p:nvSpPr>
        <p:spPr>
          <a:xfrm>
            <a:off x="10290591" y="3927694"/>
            <a:ext cx="351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✕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3593DAE-7F48-7E41-A6DC-3F0BEADF230B}"/>
              </a:ext>
            </a:extLst>
          </p:cNvPr>
          <p:cNvCxnSpPr/>
          <p:nvPr/>
        </p:nvCxnSpPr>
        <p:spPr>
          <a:xfrm>
            <a:off x="8800200" y="2768716"/>
            <a:ext cx="320905" cy="7635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C793AB8-617A-414E-9F79-F72732E8A1E6}"/>
              </a:ext>
            </a:extLst>
          </p:cNvPr>
          <p:cNvCxnSpPr/>
          <p:nvPr/>
        </p:nvCxnSpPr>
        <p:spPr>
          <a:xfrm>
            <a:off x="8800200" y="2786471"/>
            <a:ext cx="320905" cy="14495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AF50468-652E-C745-81FA-70BAD3E7BABE}"/>
              </a:ext>
            </a:extLst>
          </p:cNvPr>
          <p:cNvCxnSpPr/>
          <p:nvPr/>
        </p:nvCxnSpPr>
        <p:spPr>
          <a:xfrm>
            <a:off x="8811873" y="2789612"/>
            <a:ext cx="288912" cy="20740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82233C3-9992-324F-9BFE-66DD128E8229}"/>
              </a:ext>
            </a:extLst>
          </p:cNvPr>
          <p:cNvCxnSpPr>
            <a:cxnSpLocks/>
          </p:cNvCxnSpPr>
          <p:nvPr/>
        </p:nvCxnSpPr>
        <p:spPr>
          <a:xfrm>
            <a:off x="8806941" y="2778625"/>
            <a:ext cx="297688" cy="160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52CB1BD-438E-DD42-9852-87D856884D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4345" y="1846413"/>
            <a:ext cx="5137757" cy="33853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0C851D5-A3B9-9C47-B54A-926370759250}"/>
              </a:ext>
            </a:extLst>
          </p:cNvPr>
          <p:cNvSpPr/>
          <p:nvPr/>
        </p:nvSpPr>
        <p:spPr>
          <a:xfrm>
            <a:off x="8055981" y="1939013"/>
            <a:ext cx="2967780" cy="3350620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9246D6B-2D36-274B-9BE2-CD640E0A763F}"/>
              </a:ext>
            </a:extLst>
          </p:cNvPr>
          <p:cNvSpPr/>
          <p:nvPr/>
        </p:nvSpPr>
        <p:spPr>
          <a:xfrm>
            <a:off x="2920350" y="4802397"/>
            <a:ext cx="494182" cy="429360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6F0A468-8C9C-7545-89B0-6FEDD432E215}"/>
              </a:ext>
            </a:extLst>
          </p:cNvPr>
          <p:cNvCxnSpPr/>
          <p:nvPr/>
        </p:nvCxnSpPr>
        <p:spPr>
          <a:xfrm>
            <a:off x="3414532" y="5220183"/>
            <a:ext cx="4606724" cy="34724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621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528E-CDDA-E445-9D38-2D2362A02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solidFill>
                  <a:srgbClr val="002060"/>
                </a:solidFill>
              </a:rPr>
              <a:t>Lalalal</a:t>
            </a:r>
            <a:endParaRPr lang="en-US" b="1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</p:spTree>
    <p:extLst>
      <p:ext uri="{BB962C8B-B14F-4D97-AF65-F5344CB8AC3E}">
        <p14:creationId xmlns:p14="http://schemas.microsoft.com/office/powerpoint/2010/main" val="4209281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528E-CDDA-E445-9D38-2D2362A02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Home-related activities: 10 sound 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B0BDFD8-7EE1-8F48-B41E-FFB88FDEA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0800" y="2003206"/>
            <a:ext cx="3112008" cy="175368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Cooking/cleaning</a:t>
            </a:r>
          </a:p>
          <a:p>
            <a:pPr lvl="1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water tap</a:t>
            </a:r>
          </a:p>
          <a:p>
            <a:pPr lvl="1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microwave</a:t>
            </a:r>
          </a:p>
          <a:p>
            <a:pPr lvl="1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blender</a:t>
            </a:r>
          </a:p>
          <a:p>
            <a:pPr lvl="1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vacuum cleaner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12726C60-6E5F-DB46-95CD-4B3BB4884086}"/>
              </a:ext>
            </a:extLst>
          </p:cNvPr>
          <p:cNvSpPr txBox="1">
            <a:spLocks/>
          </p:cNvSpPr>
          <p:nvPr/>
        </p:nvSpPr>
        <p:spPr>
          <a:xfrm>
            <a:off x="3845555" y="2015903"/>
            <a:ext cx="3112008" cy="17536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Entertainment</a:t>
            </a:r>
          </a:p>
          <a:p>
            <a:pPr lvl="1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music</a:t>
            </a:r>
          </a:p>
          <a:p>
            <a:pPr lvl="1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speech</a:t>
            </a:r>
          </a:p>
          <a:p>
            <a:pPr lvl="1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clarinet</a:t>
            </a:r>
          </a:p>
          <a:p>
            <a:pPr lvl="1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cat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2AD999B-C88E-1946-AE0E-41D64A351641}"/>
              </a:ext>
            </a:extLst>
          </p:cNvPr>
          <p:cNvSpPr txBox="1">
            <a:spLocks/>
          </p:cNvSpPr>
          <p:nvPr/>
        </p:nvSpPr>
        <p:spPr>
          <a:xfrm>
            <a:off x="6836173" y="2022907"/>
            <a:ext cx="3112008" cy="109340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Moving around</a:t>
            </a:r>
          </a:p>
          <a:p>
            <a:pPr lvl="1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footsteps</a:t>
            </a:r>
          </a:p>
          <a:p>
            <a:pPr lvl="1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opening doors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99F592-C344-3A4B-B7DD-DE5FC79AE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632" y="5232991"/>
            <a:ext cx="2236080" cy="12446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A2FADB-9FA6-6A42-9545-2B42F398F1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67" y="5267650"/>
            <a:ext cx="2604085" cy="134149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AA6C38-2ECC-2240-B3D0-CCEB89408AAB}"/>
              </a:ext>
            </a:extLst>
          </p:cNvPr>
          <p:cNvSpPr txBox="1"/>
          <p:nvPr/>
        </p:nvSpPr>
        <p:spPr>
          <a:xfrm>
            <a:off x="7481141" y="5360312"/>
            <a:ext cx="2238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VGGish neural networks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CB75B1-DE6A-6440-B07C-43E31C35044E}"/>
              </a:ext>
            </a:extLst>
          </p:cNvPr>
          <p:cNvSpPr txBox="1"/>
          <p:nvPr/>
        </p:nvSpPr>
        <p:spPr>
          <a:xfrm>
            <a:off x="10388063" y="5290864"/>
            <a:ext cx="12715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1,280 features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BCF72F8E-5B2B-AF4C-B554-4DE50BDCAF6E}"/>
              </a:ext>
            </a:extLst>
          </p:cNvPr>
          <p:cNvSpPr/>
          <p:nvPr/>
        </p:nvSpPr>
        <p:spPr>
          <a:xfrm>
            <a:off x="6771153" y="5468194"/>
            <a:ext cx="508229" cy="631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5D61CC1A-AA3B-9E4E-9357-93AD162A386A}"/>
              </a:ext>
            </a:extLst>
          </p:cNvPr>
          <p:cNvSpPr/>
          <p:nvPr/>
        </p:nvSpPr>
        <p:spPr>
          <a:xfrm>
            <a:off x="9722945" y="5402412"/>
            <a:ext cx="508229" cy="631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E0DB311C-CE4A-5648-9605-52896F00FC62}"/>
              </a:ext>
            </a:extLst>
          </p:cNvPr>
          <p:cNvSpPr/>
          <p:nvPr/>
        </p:nvSpPr>
        <p:spPr>
          <a:xfrm>
            <a:off x="3296642" y="5502388"/>
            <a:ext cx="508229" cy="631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81E32F-2FF9-2448-A944-4D168A34C747}"/>
              </a:ext>
            </a:extLst>
          </p:cNvPr>
          <p:cNvSpPr/>
          <p:nvPr/>
        </p:nvSpPr>
        <p:spPr>
          <a:xfrm>
            <a:off x="943088" y="4366564"/>
            <a:ext cx="13680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Features: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825E47-0D8B-7041-859E-43AEB4363089}"/>
              </a:ext>
            </a:extLst>
          </p:cNvPr>
          <p:cNvSpPr txBox="1"/>
          <p:nvPr/>
        </p:nvSpPr>
        <p:spPr>
          <a:xfrm>
            <a:off x="4226079" y="4957778"/>
            <a:ext cx="1417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spectrogram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5561D50-D939-6A4F-B280-3A363F3381FB}"/>
              </a:ext>
            </a:extLst>
          </p:cNvPr>
          <p:cNvSpPr txBox="1"/>
          <p:nvPr/>
        </p:nvSpPr>
        <p:spPr>
          <a:xfrm>
            <a:off x="956070" y="4898384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sound </a:t>
            </a:r>
          </a:p>
        </p:txBody>
      </p:sp>
    </p:spTree>
    <p:extLst>
      <p:ext uri="{BB962C8B-B14F-4D97-AF65-F5344CB8AC3E}">
        <p14:creationId xmlns:p14="http://schemas.microsoft.com/office/powerpoint/2010/main" val="1685307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F3EA0BA2-BCCD-B344-9762-68708B59E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8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Alexa with a disabled speaker recognition </a:t>
            </a:r>
            <a:endParaRPr lang="en-US" sz="4800" b="1" dirty="0">
              <a:solidFill>
                <a:srgbClr val="00206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1F1F2A2-7F2C-C449-9B85-E398A1012B89}"/>
              </a:ext>
            </a:extLst>
          </p:cNvPr>
          <p:cNvSpPr/>
          <p:nvPr/>
        </p:nvSpPr>
        <p:spPr>
          <a:xfrm>
            <a:off x="769796" y="3560355"/>
            <a:ext cx="2576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Out of laundry detergent 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C3893F-7AAC-4949-82BC-1A3D839FA471}"/>
              </a:ext>
            </a:extLst>
          </p:cNvPr>
          <p:cNvSpPr/>
          <p:nvPr/>
        </p:nvSpPr>
        <p:spPr>
          <a:xfrm>
            <a:off x="7492445" y="3445316"/>
            <a:ext cx="1990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Loves video games </a:t>
            </a:r>
            <a:endParaRPr lang="en-US" dirty="0"/>
          </a:p>
        </p:txBody>
      </p:sp>
      <p:sp>
        <p:nvSpPr>
          <p:cNvPr id="26" name="Oval Callout 25">
            <a:extLst>
              <a:ext uri="{FF2B5EF4-FFF2-40B4-BE49-F238E27FC236}">
                <a16:creationId xmlns:a16="http://schemas.microsoft.com/office/drawing/2014/main" id="{64AD9A65-C96C-C943-B26E-ADD0E4C72788}"/>
              </a:ext>
            </a:extLst>
          </p:cNvPr>
          <p:cNvSpPr/>
          <p:nvPr/>
        </p:nvSpPr>
        <p:spPr>
          <a:xfrm>
            <a:off x="2808646" y="1190439"/>
            <a:ext cx="2040281" cy="1380941"/>
          </a:xfrm>
          <a:prstGeom prst="wedgeEllipseCallout">
            <a:avLst>
              <a:gd name="adj1" fmla="val -41374"/>
              <a:gd name="adj2" fmla="val 533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Alexa, order laundry detergent </a:t>
            </a:r>
          </a:p>
        </p:txBody>
      </p:sp>
      <p:sp>
        <p:nvSpPr>
          <p:cNvPr id="27" name="Oval Callout 26">
            <a:extLst>
              <a:ext uri="{FF2B5EF4-FFF2-40B4-BE49-F238E27FC236}">
                <a16:creationId xmlns:a16="http://schemas.microsoft.com/office/drawing/2014/main" id="{F380C35B-F4FA-FF4A-93F4-57DC754ACDC4}"/>
              </a:ext>
            </a:extLst>
          </p:cNvPr>
          <p:cNvSpPr/>
          <p:nvPr/>
        </p:nvSpPr>
        <p:spPr>
          <a:xfrm>
            <a:off x="9211356" y="1187279"/>
            <a:ext cx="2040281" cy="1380941"/>
          </a:xfrm>
          <a:prstGeom prst="wedgeEllipseCallout">
            <a:avLst>
              <a:gd name="adj1" fmla="val -41374"/>
              <a:gd name="adj2" fmla="val 533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Alexa, order Nintendo switch</a:t>
            </a:r>
          </a:p>
        </p:txBody>
      </p:sp>
      <p:sp>
        <p:nvSpPr>
          <p:cNvPr id="28" name="Oval Callout 27">
            <a:extLst>
              <a:ext uri="{FF2B5EF4-FFF2-40B4-BE49-F238E27FC236}">
                <a16:creationId xmlns:a16="http://schemas.microsoft.com/office/drawing/2014/main" id="{060F973E-D8D4-B64C-8279-8A3E78A3570D}"/>
              </a:ext>
            </a:extLst>
          </p:cNvPr>
          <p:cNvSpPr/>
          <p:nvPr/>
        </p:nvSpPr>
        <p:spPr>
          <a:xfrm>
            <a:off x="3477599" y="4208742"/>
            <a:ext cx="1915673" cy="960609"/>
          </a:xfrm>
          <a:prstGeom prst="wedgeEllipseCallout">
            <a:avLst>
              <a:gd name="adj1" fmla="val 46393"/>
              <a:gd name="adj2" fmla="val -46940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Order has been placed</a:t>
            </a:r>
          </a:p>
        </p:txBody>
      </p:sp>
      <p:sp>
        <p:nvSpPr>
          <p:cNvPr id="31" name="Oval Callout 30">
            <a:extLst>
              <a:ext uri="{FF2B5EF4-FFF2-40B4-BE49-F238E27FC236}">
                <a16:creationId xmlns:a16="http://schemas.microsoft.com/office/drawing/2014/main" id="{D9E2B23E-FA75-D44C-B7F4-18E84BCCF053}"/>
              </a:ext>
            </a:extLst>
          </p:cNvPr>
          <p:cNvSpPr/>
          <p:nvPr/>
        </p:nvSpPr>
        <p:spPr>
          <a:xfrm>
            <a:off x="10133051" y="4309688"/>
            <a:ext cx="1381618" cy="758716"/>
          </a:xfrm>
          <a:prstGeom prst="wedgeEllipseCallout">
            <a:avLst>
              <a:gd name="adj1" fmla="val -41374"/>
              <a:gd name="adj2" fmla="val 533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What?!!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C5D432F6-678E-AE41-BEE9-A47FF50EC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6512" y="5869085"/>
            <a:ext cx="631084" cy="92333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F1FCABE-E126-9B41-89FA-1503FDF690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048" y="6128515"/>
            <a:ext cx="1124941" cy="504123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7E73DB68-DFC5-2145-8780-5B9628DE0B54}"/>
              </a:ext>
            </a:extLst>
          </p:cNvPr>
          <p:cNvSpPr/>
          <p:nvPr/>
        </p:nvSpPr>
        <p:spPr>
          <a:xfrm>
            <a:off x="7306488" y="6119710"/>
            <a:ext cx="3642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+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81D196B-F223-C642-87EE-C8377E1DBE7F}"/>
              </a:ext>
            </a:extLst>
          </p:cNvPr>
          <p:cNvGrpSpPr/>
          <p:nvPr/>
        </p:nvGrpSpPr>
        <p:grpSpPr>
          <a:xfrm>
            <a:off x="7600087" y="1851390"/>
            <a:ext cx="1626343" cy="1615710"/>
            <a:chOff x="7600087" y="1851390"/>
            <a:chExt cx="1626343" cy="161571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0D99BB0-45AF-004D-93B6-8A1C9D627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665673" y="1927418"/>
              <a:ext cx="1495172" cy="153968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0F08A11-453F-D542-B9B0-70E9389B478C}"/>
                </a:ext>
              </a:extLst>
            </p:cNvPr>
            <p:cNvSpPr/>
            <p:nvPr/>
          </p:nvSpPr>
          <p:spPr>
            <a:xfrm>
              <a:off x="7600087" y="1851390"/>
              <a:ext cx="1626343" cy="4743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b="1" cap="none" spc="0" dirty="0">
                  <a:ln w="0"/>
                  <a:solidFill>
                    <a:schemeClr val="accent1">
                      <a:lumMod val="5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Misha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21819FC-4500-0948-9D27-27AC9E4758B5}"/>
              </a:ext>
            </a:extLst>
          </p:cNvPr>
          <p:cNvSpPr txBox="1"/>
          <p:nvPr/>
        </p:nvSpPr>
        <p:spPr>
          <a:xfrm>
            <a:off x="7162800" y="3390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4054199-1624-804A-A1E8-62117C398261}"/>
              </a:ext>
            </a:extLst>
          </p:cNvPr>
          <p:cNvGrpSpPr/>
          <p:nvPr/>
        </p:nvGrpSpPr>
        <p:grpSpPr>
          <a:xfrm>
            <a:off x="5521702" y="3158727"/>
            <a:ext cx="1515895" cy="1515895"/>
            <a:chOff x="5521702" y="3158727"/>
            <a:chExt cx="1515895" cy="151589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948E5DB-5EFE-A54B-924B-D01C1479B9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21702" y="3158727"/>
              <a:ext cx="1515895" cy="1515895"/>
            </a:xfrm>
            <a:prstGeom prst="rect">
              <a:avLst/>
            </a:prstGeom>
          </p:spPr>
        </p:pic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65767D1-4113-9442-91C9-F94B2070FCB3}"/>
                </a:ext>
              </a:extLst>
            </p:cNvPr>
            <p:cNvSpPr/>
            <p:nvPr/>
          </p:nvSpPr>
          <p:spPr>
            <a:xfrm>
              <a:off x="5538948" y="3390900"/>
              <a:ext cx="1491970" cy="83500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b="1" cap="none" spc="0" dirty="0">
                  <a:ln w="0"/>
                  <a:solidFill>
                    <a:schemeClr val="accent1">
                      <a:lumMod val="5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Amazon’s Alexa</a:t>
              </a:r>
            </a:p>
          </p:txBody>
        </p:sp>
      </p:grpSp>
      <p:sp>
        <p:nvSpPr>
          <p:cNvPr id="29" name="Oval Callout 28">
            <a:extLst>
              <a:ext uri="{FF2B5EF4-FFF2-40B4-BE49-F238E27FC236}">
                <a16:creationId xmlns:a16="http://schemas.microsoft.com/office/drawing/2014/main" id="{A9A0C424-B5DA-2A42-80D4-59D49C2DE539}"/>
              </a:ext>
            </a:extLst>
          </p:cNvPr>
          <p:cNvSpPr/>
          <p:nvPr/>
        </p:nvSpPr>
        <p:spPr>
          <a:xfrm>
            <a:off x="6805325" y="4202836"/>
            <a:ext cx="1915673" cy="923330"/>
          </a:xfrm>
          <a:prstGeom prst="wedgeEllipseCallout">
            <a:avLst>
              <a:gd name="adj1" fmla="val -38884"/>
              <a:gd name="adj2" fmla="val -55217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Order has been placed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FA08FE-6275-5A48-B5E0-FF030E2823DF}"/>
              </a:ext>
            </a:extLst>
          </p:cNvPr>
          <p:cNvSpPr/>
          <p:nvPr/>
        </p:nvSpPr>
        <p:spPr>
          <a:xfrm>
            <a:off x="5605967" y="4253575"/>
            <a:ext cx="12874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 nice device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4911D2C-929A-BF4D-AD50-14FFDC325BBE}"/>
              </a:ext>
            </a:extLst>
          </p:cNvPr>
          <p:cNvGrpSpPr/>
          <p:nvPr/>
        </p:nvGrpSpPr>
        <p:grpSpPr>
          <a:xfrm>
            <a:off x="1182460" y="1952989"/>
            <a:ext cx="1620066" cy="1646669"/>
            <a:chOff x="1182460" y="1952989"/>
            <a:chExt cx="1620066" cy="1646669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FE01156-636B-C04B-8C65-18BC9D1E9E1F}"/>
                </a:ext>
              </a:extLst>
            </p:cNvPr>
            <p:cNvSpPr/>
            <p:nvPr/>
          </p:nvSpPr>
          <p:spPr>
            <a:xfrm>
              <a:off x="1182460" y="1952989"/>
              <a:ext cx="1620066" cy="83500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b="1" dirty="0">
                  <a:ln w="0"/>
                  <a:solidFill>
                    <a:schemeClr val="accent1">
                      <a:lumMod val="5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Katrina</a:t>
              </a:r>
              <a:endParaRPr lang="en-US" b="1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D31BDA2-91C1-294F-B9C0-93772DFDE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201789" y="2067170"/>
              <a:ext cx="1527048" cy="1532488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4ACF14F-56EE-4345-B411-8861D82A0765}"/>
              </a:ext>
            </a:extLst>
          </p:cNvPr>
          <p:cNvGrpSpPr/>
          <p:nvPr/>
        </p:nvGrpSpPr>
        <p:grpSpPr>
          <a:xfrm>
            <a:off x="9043735" y="5111005"/>
            <a:ext cx="1620066" cy="1655935"/>
            <a:chOff x="9043735" y="5111005"/>
            <a:chExt cx="1620066" cy="1655935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96BE838-510D-5040-B944-1137A674C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047863" y="5227317"/>
              <a:ext cx="1536192" cy="1539623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5D18CF1-F8FD-A147-8168-E61C59EEF2AD}"/>
                </a:ext>
              </a:extLst>
            </p:cNvPr>
            <p:cNvSpPr/>
            <p:nvPr/>
          </p:nvSpPr>
          <p:spPr>
            <a:xfrm>
              <a:off x="9043735" y="5111005"/>
              <a:ext cx="1620066" cy="83500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b="1" dirty="0">
                  <a:ln w="0"/>
                  <a:solidFill>
                    <a:schemeClr val="accent1">
                      <a:lumMod val="5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Katrina</a:t>
              </a:r>
              <a:endParaRPr lang="en-US" b="1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731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26" grpId="0" animBg="1"/>
      <p:bldP spid="27" grpId="0" animBg="1"/>
      <p:bldP spid="28" grpId="0" animBg="1"/>
      <p:bldP spid="31" grpId="0" animBg="1"/>
      <p:bldP spid="34" grpId="0"/>
      <p:bldP spid="29" grpId="0" animBg="1"/>
      <p:bldP spid="3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528E-CDDA-E445-9D38-2D2362A02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7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Speaker recognition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7C2B100C-3BA7-A140-9DBF-494C3A6B4CC0}"/>
              </a:ext>
            </a:extLst>
          </p:cNvPr>
          <p:cNvSpPr txBox="1"/>
          <p:nvPr/>
        </p:nvSpPr>
        <p:spPr>
          <a:xfrm>
            <a:off x="3748390" y="3070660"/>
            <a:ext cx="143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Spectrogram 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B361D91-6140-5346-A1E8-A24602214A6D}"/>
              </a:ext>
            </a:extLst>
          </p:cNvPr>
          <p:cNvCxnSpPr>
            <a:cxnSpLocks/>
          </p:cNvCxnSpPr>
          <p:nvPr/>
        </p:nvCxnSpPr>
        <p:spPr>
          <a:xfrm>
            <a:off x="3172062" y="4070591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078C069-28B9-DD47-8822-68804F5CCFCC}"/>
              </a:ext>
            </a:extLst>
          </p:cNvPr>
          <p:cNvGrpSpPr/>
          <p:nvPr/>
        </p:nvGrpSpPr>
        <p:grpSpPr>
          <a:xfrm>
            <a:off x="5658617" y="3130215"/>
            <a:ext cx="2631142" cy="1362326"/>
            <a:chOff x="6344417" y="3419439"/>
            <a:chExt cx="2631142" cy="1362326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FC1F7E6-6251-3149-821E-165F73B34B54}"/>
                </a:ext>
              </a:extLst>
            </p:cNvPr>
            <p:cNvSpPr/>
            <p:nvPr/>
          </p:nvSpPr>
          <p:spPr>
            <a:xfrm>
              <a:off x="6344417" y="3419439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9C135493-A7AA-1A41-922D-8EBBCC13FD4C}"/>
                </a:ext>
              </a:extLst>
            </p:cNvPr>
            <p:cNvSpPr/>
            <p:nvPr/>
          </p:nvSpPr>
          <p:spPr>
            <a:xfrm>
              <a:off x="6434604" y="3476677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EF4AD5B-BF6A-2C4F-9C59-A8286695D1E3}"/>
                </a:ext>
              </a:extLst>
            </p:cNvPr>
            <p:cNvSpPr/>
            <p:nvPr/>
          </p:nvSpPr>
          <p:spPr>
            <a:xfrm>
              <a:off x="7134591" y="3842185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5CC0865B-437F-454C-B3C7-7C17E2DC85F6}"/>
                </a:ext>
              </a:extLst>
            </p:cNvPr>
            <p:cNvSpPr/>
            <p:nvPr/>
          </p:nvSpPr>
          <p:spPr>
            <a:xfrm>
              <a:off x="7202890" y="3897946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128EDD0-5648-044B-AC0D-761049D8FED8}"/>
                </a:ext>
              </a:extLst>
            </p:cNvPr>
            <p:cNvSpPr/>
            <p:nvPr/>
          </p:nvSpPr>
          <p:spPr>
            <a:xfrm>
              <a:off x="7292169" y="3955184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433F25D-C529-B44B-93F3-C7517D9AD365}"/>
                </a:ext>
              </a:extLst>
            </p:cNvPr>
            <p:cNvSpPr/>
            <p:nvPr/>
          </p:nvSpPr>
          <p:spPr>
            <a:xfrm>
              <a:off x="7690004" y="4079934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E5C7CAE-3A87-A64E-B943-ADA11F607603}"/>
                </a:ext>
              </a:extLst>
            </p:cNvPr>
            <p:cNvSpPr/>
            <p:nvPr/>
          </p:nvSpPr>
          <p:spPr>
            <a:xfrm>
              <a:off x="7759411" y="4136733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2D551CA-4011-5A43-BD73-6E3149D333C2}"/>
                </a:ext>
              </a:extLst>
            </p:cNvPr>
            <p:cNvSpPr/>
            <p:nvPr/>
          </p:nvSpPr>
          <p:spPr>
            <a:xfrm>
              <a:off x="7846362" y="4205547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FC20B730-9EF6-CC4F-BFE7-9D93A35BD1AA}"/>
                </a:ext>
              </a:extLst>
            </p:cNvPr>
            <p:cNvSpPr/>
            <p:nvPr/>
          </p:nvSpPr>
          <p:spPr>
            <a:xfrm>
              <a:off x="7927336" y="4262698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166251C-D864-BD45-9C1B-AB9D595B0EC6}"/>
                </a:ext>
              </a:extLst>
            </p:cNvPr>
            <p:cNvSpPr/>
            <p:nvPr/>
          </p:nvSpPr>
          <p:spPr>
            <a:xfrm>
              <a:off x="8124207" y="435529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D5BB6F0-5E5B-8A44-82A7-0E9AE854A7DF}"/>
                </a:ext>
              </a:extLst>
            </p:cNvPr>
            <p:cNvSpPr/>
            <p:nvPr/>
          </p:nvSpPr>
          <p:spPr>
            <a:xfrm>
              <a:off x="8184007" y="439194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3EC9C3A-E789-7644-A579-22B9331A4D1C}"/>
                </a:ext>
              </a:extLst>
            </p:cNvPr>
            <p:cNvSpPr/>
            <p:nvPr/>
          </p:nvSpPr>
          <p:spPr>
            <a:xfrm>
              <a:off x="8243809" y="4417027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BE99F6C8-BC5C-8D49-B5CB-68162592ABD4}"/>
                </a:ext>
              </a:extLst>
            </p:cNvPr>
            <p:cNvSpPr/>
            <p:nvPr/>
          </p:nvSpPr>
          <p:spPr>
            <a:xfrm>
              <a:off x="8303615" y="4453679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58183D-0FB2-C540-B30C-842D85155041}"/>
                </a:ext>
              </a:extLst>
            </p:cNvPr>
            <p:cNvSpPr/>
            <p:nvPr/>
          </p:nvSpPr>
          <p:spPr>
            <a:xfrm>
              <a:off x="8398840" y="4528916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1C74606-A4A6-7149-9446-3E45F8B0B62F}"/>
                </a:ext>
              </a:extLst>
            </p:cNvPr>
            <p:cNvSpPr/>
            <p:nvPr/>
          </p:nvSpPr>
          <p:spPr>
            <a:xfrm>
              <a:off x="8438119" y="4547988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DB06065F-45FD-7440-8330-70582105988E}"/>
                </a:ext>
              </a:extLst>
            </p:cNvPr>
            <p:cNvSpPr/>
            <p:nvPr/>
          </p:nvSpPr>
          <p:spPr>
            <a:xfrm>
              <a:off x="8473162" y="4572199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5197DF9-5410-D640-BEF7-96C571BA4659}"/>
                </a:ext>
              </a:extLst>
            </p:cNvPr>
            <p:cNvSpPr/>
            <p:nvPr/>
          </p:nvSpPr>
          <p:spPr>
            <a:xfrm>
              <a:off x="8511980" y="4586725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AAFC7720-91BC-6545-BE89-CDC975D4BD38}"/>
                </a:ext>
              </a:extLst>
            </p:cNvPr>
            <p:cNvSpPr/>
            <p:nvPr/>
          </p:nvSpPr>
          <p:spPr>
            <a:xfrm>
              <a:off x="8578682" y="4650939"/>
              <a:ext cx="9144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5ACA88F5-31F0-124E-9986-F724FD03C10E}"/>
                </a:ext>
              </a:extLst>
            </p:cNvPr>
            <p:cNvSpPr/>
            <p:nvPr/>
          </p:nvSpPr>
          <p:spPr>
            <a:xfrm>
              <a:off x="8452215" y="4704279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C77D7A84-3D5C-224D-9822-2F1B789FDCAE}"/>
                </a:ext>
              </a:extLst>
            </p:cNvPr>
            <p:cNvSpPr/>
            <p:nvPr/>
          </p:nvSpPr>
          <p:spPr>
            <a:xfrm>
              <a:off x="8518359" y="4736045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1885A525-5ED9-084B-9DF3-68DC634FDDD4}"/>
              </a:ext>
            </a:extLst>
          </p:cNvPr>
          <p:cNvCxnSpPr>
            <a:cxnSpLocks/>
          </p:cNvCxnSpPr>
          <p:nvPr/>
        </p:nvCxnSpPr>
        <p:spPr>
          <a:xfrm>
            <a:off x="5394562" y="4070591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0C480F38-6024-6945-8CC3-92C577DAFAF7}"/>
              </a:ext>
            </a:extLst>
          </p:cNvPr>
          <p:cNvSpPr txBox="1"/>
          <p:nvPr/>
        </p:nvSpPr>
        <p:spPr>
          <a:xfrm>
            <a:off x="1495284" y="5122714"/>
            <a:ext cx="21900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LibriSpeech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Audiobooks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1,000 speakers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 sec. audios 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00363695-C422-A940-8305-269318286071}"/>
              </a:ext>
            </a:extLst>
          </p:cNvPr>
          <p:cNvSpPr txBox="1"/>
          <p:nvPr/>
        </p:nvSpPr>
        <p:spPr>
          <a:xfrm>
            <a:off x="6235332" y="4518743"/>
            <a:ext cx="1606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VGG network</a:t>
            </a:r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id="{749120CB-85F9-DD4F-B791-4BA2B8A8FC2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501273" y="3439992"/>
            <a:ext cx="1280160" cy="1280160"/>
          </a:xfrm>
          <a:prstGeom prst="rect">
            <a:avLst/>
          </a:prstGeom>
          <a:ln w="9525">
            <a:solidFill>
              <a:schemeClr val="accent1"/>
            </a:solidFill>
          </a:ln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7A1D9A53-5FDB-F041-97B9-7E45C1226FBC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827008" y="3439992"/>
            <a:ext cx="1280160" cy="12801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13101359-B0B6-4047-AE50-C2EC021EFF10}"/>
              </a:ext>
            </a:extLst>
          </p:cNvPr>
          <p:cNvGrpSpPr/>
          <p:nvPr/>
        </p:nvGrpSpPr>
        <p:grpSpPr>
          <a:xfrm>
            <a:off x="1034989" y="1315284"/>
            <a:ext cx="2622560" cy="1090665"/>
            <a:chOff x="2542" y="0"/>
            <a:chExt cx="2622560" cy="1090665"/>
          </a:xfrm>
        </p:grpSpPr>
        <p:sp>
          <p:nvSpPr>
            <p:cNvPr id="104" name="Chevron 103">
              <a:extLst>
                <a:ext uri="{FF2B5EF4-FFF2-40B4-BE49-F238E27FC236}">
                  <a16:creationId xmlns:a16="http://schemas.microsoft.com/office/drawing/2014/main" id="{96EE4E9A-0CBE-4943-B4CB-B5B5DEE9AAD0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5" name="Chevron 4">
              <a:extLst>
                <a:ext uri="{FF2B5EF4-FFF2-40B4-BE49-F238E27FC236}">
                  <a16:creationId xmlns:a16="http://schemas.microsoft.com/office/drawing/2014/main" id="{FDED3384-041F-ED45-9900-4E186248E378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Public speech dataset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3B5662BF-7BE7-7E46-9DEC-966146F6E9F6}"/>
              </a:ext>
            </a:extLst>
          </p:cNvPr>
          <p:cNvGrpSpPr/>
          <p:nvPr/>
        </p:nvGrpSpPr>
        <p:grpSpPr>
          <a:xfrm>
            <a:off x="3373081" y="1297912"/>
            <a:ext cx="2622560" cy="1090665"/>
            <a:chOff x="2542" y="0"/>
            <a:chExt cx="2622560" cy="1090665"/>
          </a:xfrm>
        </p:grpSpPr>
        <p:sp>
          <p:nvSpPr>
            <p:cNvPr id="107" name="Chevron 106">
              <a:extLst>
                <a:ext uri="{FF2B5EF4-FFF2-40B4-BE49-F238E27FC236}">
                  <a16:creationId xmlns:a16="http://schemas.microsoft.com/office/drawing/2014/main" id="{9B9E7017-7594-3C44-B5BF-DA588A5D7DE4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8" name="Chevron 4">
              <a:extLst>
                <a:ext uri="{FF2B5EF4-FFF2-40B4-BE49-F238E27FC236}">
                  <a16:creationId xmlns:a16="http://schemas.microsoft.com/office/drawing/2014/main" id="{10A76872-EDCD-1A46-9FB5-347B2F16209C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Audio processing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AFD5B93B-BFC2-1A49-8882-244DF6C0F5F1}"/>
              </a:ext>
            </a:extLst>
          </p:cNvPr>
          <p:cNvGrpSpPr/>
          <p:nvPr/>
        </p:nvGrpSpPr>
        <p:grpSpPr>
          <a:xfrm>
            <a:off x="5751840" y="1282810"/>
            <a:ext cx="2622560" cy="1090665"/>
            <a:chOff x="2542" y="0"/>
            <a:chExt cx="2622560" cy="1090665"/>
          </a:xfrm>
        </p:grpSpPr>
        <p:sp>
          <p:nvSpPr>
            <p:cNvPr id="110" name="Chevron 109">
              <a:extLst>
                <a:ext uri="{FF2B5EF4-FFF2-40B4-BE49-F238E27FC236}">
                  <a16:creationId xmlns:a16="http://schemas.microsoft.com/office/drawing/2014/main" id="{A22D5075-A019-C24E-A186-9D1F51763ACA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1" name="Chevron 4">
              <a:extLst>
                <a:ext uri="{FF2B5EF4-FFF2-40B4-BE49-F238E27FC236}">
                  <a16:creationId xmlns:a16="http://schemas.microsoft.com/office/drawing/2014/main" id="{11D9C197-9F07-F341-8E62-C597A789626B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Feature generation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E1E99E0-16D0-9746-AE3E-7D795D364E0F}"/>
              </a:ext>
            </a:extLst>
          </p:cNvPr>
          <p:cNvGrpSpPr/>
          <p:nvPr/>
        </p:nvGrpSpPr>
        <p:grpSpPr>
          <a:xfrm>
            <a:off x="8108294" y="1257576"/>
            <a:ext cx="2622560" cy="1090665"/>
            <a:chOff x="2542" y="0"/>
            <a:chExt cx="2622560" cy="1090665"/>
          </a:xfrm>
        </p:grpSpPr>
        <p:sp>
          <p:nvSpPr>
            <p:cNvPr id="50" name="Chevron 49">
              <a:extLst>
                <a:ext uri="{FF2B5EF4-FFF2-40B4-BE49-F238E27FC236}">
                  <a16:creationId xmlns:a16="http://schemas.microsoft.com/office/drawing/2014/main" id="{ABEDD0BC-22A4-DA43-9567-F0BD5C430B5F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1" name="Chevron 4">
              <a:extLst>
                <a:ext uri="{FF2B5EF4-FFF2-40B4-BE49-F238E27FC236}">
                  <a16:creationId xmlns:a16="http://schemas.microsoft.com/office/drawing/2014/main" id="{59A29B71-2409-504F-9485-BF195E1929BC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Model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A885097-2E45-6B4F-A27E-172EC3D93A70}"/>
              </a:ext>
            </a:extLst>
          </p:cNvPr>
          <p:cNvGrpSpPr/>
          <p:nvPr/>
        </p:nvGrpSpPr>
        <p:grpSpPr>
          <a:xfrm>
            <a:off x="5623206" y="5037249"/>
            <a:ext cx="2631142" cy="1362326"/>
            <a:chOff x="6344417" y="3419439"/>
            <a:chExt cx="2631142" cy="1362326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4EFBF8F-74CB-B74A-8AFC-A648171BE10B}"/>
                </a:ext>
              </a:extLst>
            </p:cNvPr>
            <p:cNvSpPr/>
            <p:nvPr/>
          </p:nvSpPr>
          <p:spPr>
            <a:xfrm>
              <a:off x="6344417" y="3419439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9FD8B61-3578-154D-B0FA-EB3F719E30BB}"/>
                </a:ext>
              </a:extLst>
            </p:cNvPr>
            <p:cNvSpPr/>
            <p:nvPr/>
          </p:nvSpPr>
          <p:spPr>
            <a:xfrm>
              <a:off x="6434604" y="3476677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98A0A55-6956-AD43-8278-A5859FBB6E3E}"/>
                </a:ext>
              </a:extLst>
            </p:cNvPr>
            <p:cNvSpPr/>
            <p:nvPr/>
          </p:nvSpPr>
          <p:spPr>
            <a:xfrm>
              <a:off x="7134591" y="3842185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81B57D3-04A9-B645-B2DF-4E8CCC8C0578}"/>
                </a:ext>
              </a:extLst>
            </p:cNvPr>
            <p:cNvSpPr/>
            <p:nvPr/>
          </p:nvSpPr>
          <p:spPr>
            <a:xfrm>
              <a:off x="7202890" y="3897946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1CE0B1F-6981-2B41-AE49-35A5A0CBCCC4}"/>
                </a:ext>
              </a:extLst>
            </p:cNvPr>
            <p:cNvSpPr/>
            <p:nvPr/>
          </p:nvSpPr>
          <p:spPr>
            <a:xfrm>
              <a:off x="7292169" y="3955184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F1603EC-8D67-D346-B42F-780DEB6FB801}"/>
                </a:ext>
              </a:extLst>
            </p:cNvPr>
            <p:cNvSpPr/>
            <p:nvPr/>
          </p:nvSpPr>
          <p:spPr>
            <a:xfrm>
              <a:off x="7690004" y="4079934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FB45A16-E687-1449-BBB8-9788B6553685}"/>
                </a:ext>
              </a:extLst>
            </p:cNvPr>
            <p:cNvSpPr/>
            <p:nvPr/>
          </p:nvSpPr>
          <p:spPr>
            <a:xfrm>
              <a:off x="7759411" y="4136733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14170B3-9BD4-544B-A57F-26EAA0B5EC56}"/>
                </a:ext>
              </a:extLst>
            </p:cNvPr>
            <p:cNvSpPr/>
            <p:nvPr/>
          </p:nvSpPr>
          <p:spPr>
            <a:xfrm>
              <a:off x="7846362" y="4205547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125FFF4-22FF-5549-8767-E642D98642A9}"/>
                </a:ext>
              </a:extLst>
            </p:cNvPr>
            <p:cNvSpPr/>
            <p:nvPr/>
          </p:nvSpPr>
          <p:spPr>
            <a:xfrm>
              <a:off x="7927336" y="4262698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B6E3638-BA1C-7C44-95C6-A8F3D502C229}"/>
                </a:ext>
              </a:extLst>
            </p:cNvPr>
            <p:cNvSpPr/>
            <p:nvPr/>
          </p:nvSpPr>
          <p:spPr>
            <a:xfrm>
              <a:off x="8124207" y="435529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FDB10C38-6B53-3848-956B-6335107D2052}"/>
                </a:ext>
              </a:extLst>
            </p:cNvPr>
            <p:cNvSpPr/>
            <p:nvPr/>
          </p:nvSpPr>
          <p:spPr>
            <a:xfrm>
              <a:off x="8184007" y="439194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031153B-A1C3-7146-B190-04AB76391C02}"/>
                </a:ext>
              </a:extLst>
            </p:cNvPr>
            <p:cNvSpPr/>
            <p:nvPr/>
          </p:nvSpPr>
          <p:spPr>
            <a:xfrm>
              <a:off x="8243809" y="4417027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59E7653-8FC1-7C44-AC04-20E62217587A}"/>
                </a:ext>
              </a:extLst>
            </p:cNvPr>
            <p:cNvSpPr/>
            <p:nvPr/>
          </p:nvSpPr>
          <p:spPr>
            <a:xfrm>
              <a:off x="8303615" y="4453679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41369C51-FCC0-0945-8D35-A4F5C8749661}"/>
                </a:ext>
              </a:extLst>
            </p:cNvPr>
            <p:cNvSpPr/>
            <p:nvPr/>
          </p:nvSpPr>
          <p:spPr>
            <a:xfrm>
              <a:off x="8398840" y="4528916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9A22770F-27FA-9E40-917F-22916764FFAA}"/>
                </a:ext>
              </a:extLst>
            </p:cNvPr>
            <p:cNvSpPr/>
            <p:nvPr/>
          </p:nvSpPr>
          <p:spPr>
            <a:xfrm>
              <a:off x="8438119" y="4547988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D990A62-6804-BD42-B61E-4AFD05C03E3B}"/>
                </a:ext>
              </a:extLst>
            </p:cNvPr>
            <p:cNvSpPr/>
            <p:nvPr/>
          </p:nvSpPr>
          <p:spPr>
            <a:xfrm>
              <a:off x="8473162" y="4572199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30F5F85-9C1E-8C46-AC75-795DD9F52814}"/>
                </a:ext>
              </a:extLst>
            </p:cNvPr>
            <p:cNvSpPr/>
            <p:nvPr/>
          </p:nvSpPr>
          <p:spPr>
            <a:xfrm>
              <a:off x="8511980" y="4586725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B10EA589-26E6-E64A-834A-8B0EA6FCCBD0}"/>
                </a:ext>
              </a:extLst>
            </p:cNvPr>
            <p:cNvSpPr/>
            <p:nvPr/>
          </p:nvSpPr>
          <p:spPr>
            <a:xfrm>
              <a:off x="8578682" y="4650939"/>
              <a:ext cx="9144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7B658FD-2CC9-D341-BE32-E4CF0357D7E0}"/>
                </a:ext>
              </a:extLst>
            </p:cNvPr>
            <p:cNvSpPr/>
            <p:nvPr/>
          </p:nvSpPr>
          <p:spPr>
            <a:xfrm>
              <a:off x="8452215" y="4704279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C3F320-1468-8744-A073-4A5D16A4E2D3}"/>
                </a:ext>
              </a:extLst>
            </p:cNvPr>
            <p:cNvSpPr/>
            <p:nvPr/>
          </p:nvSpPr>
          <p:spPr>
            <a:xfrm>
              <a:off x="8518359" y="4736045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Rectangle 92">
            <a:extLst>
              <a:ext uri="{FF2B5EF4-FFF2-40B4-BE49-F238E27FC236}">
                <a16:creationId xmlns:a16="http://schemas.microsoft.com/office/drawing/2014/main" id="{683A9C2D-EDA3-894E-B481-95BB727BE125}"/>
              </a:ext>
            </a:extLst>
          </p:cNvPr>
          <p:cNvSpPr/>
          <p:nvPr/>
        </p:nvSpPr>
        <p:spPr>
          <a:xfrm>
            <a:off x="8946058" y="5414275"/>
            <a:ext cx="457200" cy="457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2F79FA9B-9DF6-AE43-B2A1-923C65FB9697}"/>
              </a:ext>
            </a:extLst>
          </p:cNvPr>
          <p:cNvSpPr/>
          <p:nvPr/>
        </p:nvSpPr>
        <p:spPr>
          <a:xfrm>
            <a:off x="9047658" y="5477775"/>
            <a:ext cx="457200" cy="457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D2B38F34-A526-7346-9330-5B0D82AA0E2B}"/>
              </a:ext>
            </a:extLst>
          </p:cNvPr>
          <p:cNvCxnSpPr>
            <a:cxnSpLocks/>
          </p:cNvCxnSpPr>
          <p:nvPr/>
        </p:nvCxnSpPr>
        <p:spPr>
          <a:xfrm flipV="1">
            <a:off x="8329181" y="5532719"/>
            <a:ext cx="347164" cy="67676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653BAF51-0381-4C4D-B664-72B81B56FAB9}"/>
              </a:ext>
            </a:extLst>
          </p:cNvPr>
          <p:cNvSpPr txBox="1"/>
          <p:nvPr/>
        </p:nvSpPr>
        <p:spPr>
          <a:xfrm>
            <a:off x="8190773" y="5121024"/>
            <a:ext cx="1123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|v1 - v2|</a:t>
            </a:r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5814A4E0-7C19-8C44-8748-5198D99E91B4}"/>
              </a:ext>
            </a:extLst>
          </p:cNvPr>
          <p:cNvCxnSpPr>
            <a:cxnSpLocks/>
          </p:cNvCxnSpPr>
          <p:nvPr/>
        </p:nvCxnSpPr>
        <p:spPr>
          <a:xfrm>
            <a:off x="3147460" y="5882210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EEC2D741-6928-BD4C-B079-A8095FC55F3E}"/>
              </a:ext>
            </a:extLst>
          </p:cNvPr>
          <p:cNvCxnSpPr>
            <a:cxnSpLocks/>
          </p:cNvCxnSpPr>
          <p:nvPr/>
        </p:nvCxnSpPr>
        <p:spPr>
          <a:xfrm>
            <a:off x="5394562" y="5911086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Picture 121">
            <a:extLst>
              <a:ext uri="{FF2B5EF4-FFF2-40B4-BE49-F238E27FC236}">
                <a16:creationId xmlns:a16="http://schemas.microsoft.com/office/drawing/2014/main" id="{D4859291-DE41-D74A-BB4F-1A54BE324D53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495882" y="5240428"/>
            <a:ext cx="1280160" cy="1280160"/>
          </a:xfrm>
          <a:prstGeom prst="rect">
            <a:avLst/>
          </a:prstGeom>
          <a:ln w="9525">
            <a:solidFill>
              <a:schemeClr val="accent1"/>
            </a:solidFill>
          </a:ln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00562ADF-F9CD-024B-99C9-67D281807127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837115" y="5240428"/>
            <a:ext cx="1280160" cy="12801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24" name="Chevron 123">
            <a:extLst>
              <a:ext uri="{FF2B5EF4-FFF2-40B4-BE49-F238E27FC236}">
                <a16:creationId xmlns:a16="http://schemas.microsoft.com/office/drawing/2014/main" id="{413D27DC-C022-3D44-BEA0-97507A0F2F2E}"/>
              </a:ext>
            </a:extLst>
          </p:cNvPr>
          <p:cNvSpPr/>
          <p:nvPr/>
        </p:nvSpPr>
        <p:spPr>
          <a:xfrm>
            <a:off x="5784181" y="2554542"/>
            <a:ext cx="4946673" cy="308859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Siamese networks</a:t>
            </a: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0F0B02E-FE52-3F46-9983-6B92ED6E4970}"/>
              </a:ext>
            </a:extLst>
          </p:cNvPr>
          <p:cNvCxnSpPr>
            <a:cxnSpLocks/>
          </p:cNvCxnSpPr>
          <p:nvPr/>
        </p:nvCxnSpPr>
        <p:spPr>
          <a:xfrm>
            <a:off x="8329181" y="4523164"/>
            <a:ext cx="347164" cy="6690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920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7" dur="indefinite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7" dur="indefinite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0" dur="indefinite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3" dur="indefinite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69" grpId="1"/>
      <p:bldP spid="99" grpId="0"/>
      <p:bldP spid="99" grpId="1"/>
      <p:bldP spid="99" grpId="2"/>
      <p:bldP spid="100" grpId="0"/>
      <p:bldP spid="100" grpId="1"/>
      <p:bldP spid="93" grpId="0" animBg="1"/>
      <p:bldP spid="115" grpId="0" animBg="1"/>
      <p:bldP spid="117" grpId="0"/>
      <p:bldP spid="1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528E-CDDA-E445-9D38-2D2362A02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7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Speaker recognition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7C2B100C-3BA7-A140-9DBF-494C3A6B4CC0}"/>
              </a:ext>
            </a:extLst>
          </p:cNvPr>
          <p:cNvSpPr txBox="1"/>
          <p:nvPr/>
        </p:nvSpPr>
        <p:spPr>
          <a:xfrm>
            <a:off x="3748390" y="3070660"/>
            <a:ext cx="143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Spectrogram 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B361D91-6140-5346-A1E8-A24602214A6D}"/>
              </a:ext>
            </a:extLst>
          </p:cNvPr>
          <p:cNvCxnSpPr>
            <a:cxnSpLocks/>
          </p:cNvCxnSpPr>
          <p:nvPr/>
        </p:nvCxnSpPr>
        <p:spPr>
          <a:xfrm>
            <a:off x="3172062" y="4070591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078C069-28B9-DD47-8822-68804F5CCFCC}"/>
              </a:ext>
            </a:extLst>
          </p:cNvPr>
          <p:cNvGrpSpPr/>
          <p:nvPr/>
        </p:nvGrpSpPr>
        <p:grpSpPr>
          <a:xfrm>
            <a:off x="5658617" y="3130215"/>
            <a:ext cx="2631142" cy="1362326"/>
            <a:chOff x="6344417" y="3419439"/>
            <a:chExt cx="2631142" cy="1362326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FC1F7E6-6251-3149-821E-165F73B34B54}"/>
                </a:ext>
              </a:extLst>
            </p:cNvPr>
            <p:cNvSpPr/>
            <p:nvPr/>
          </p:nvSpPr>
          <p:spPr>
            <a:xfrm>
              <a:off x="6344417" y="3419439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9C135493-A7AA-1A41-922D-8EBBCC13FD4C}"/>
                </a:ext>
              </a:extLst>
            </p:cNvPr>
            <p:cNvSpPr/>
            <p:nvPr/>
          </p:nvSpPr>
          <p:spPr>
            <a:xfrm>
              <a:off x="6434604" y="3476677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EF4AD5B-BF6A-2C4F-9C59-A8286695D1E3}"/>
                </a:ext>
              </a:extLst>
            </p:cNvPr>
            <p:cNvSpPr/>
            <p:nvPr/>
          </p:nvSpPr>
          <p:spPr>
            <a:xfrm>
              <a:off x="7134591" y="3842185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5CC0865B-437F-454C-B3C7-7C17E2DC85F6}"/>
                </a:ext>
              </a:extLst>
            </p:cNvPr>
            <p:cNvSpPr/>
            <p:nvPr/>
          </p:nvSpPr>
          <p:spPr>
            <a:xfrm>
              <a:off x="7202890" y="3897946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128EDD0-5648-044B-AC0D-761049D8FED8}"/>
                </a:ext>
              </a:extLst>
            </p:cNvPr>
            <p:cNvSpPr/>
            <p:nvPr/>
          </p:nvSpPr>
          <p:spPr>
            <a:xfrm>
              <a:off x="7292169" y="3955184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433F25D-C529-B44B-93F3-C7517D9AD365}"/>
                </a:ext>
              </a:extLst>
            </p:cNvPr>
            <p:cNvSpPr/>
            <p:nvPr/>
          </p:nvSpPr>
          <p:spPr>
            <a:xfrm>
              <a:off x="7690004" y="4079934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E5C7CAE-3A87-A64E-B943-ADA11F607603}"/>
                </a:ext>
              </a:extLst>
            </p:cNvPr>
            <p:cNvSpPr/>
            <p:nvPr/>
          </p:nvSpPr>
          <p:spPr>
            <a:xfrm>
              <a:off x="7759411" y="4136733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2D551CA-4011-5A43-BD73-6E3149D333C2}"/>
                </a:ext>
              </a:extLst>
            </p:cNvPr>
            <p:cNvSpPr/>
            <p:nvPr/>
          </p:nvSpPr>
          <p:spPr>
            <a:xfrm>
              <a:off x="7846362" y="4205547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FC20B730-9EF6-CC4F-BFE7-9D93A35BD1AA}"/>
                </a:ext>
              </a:extLst>
            </p:cNvPr>
            <p:cNvSpPr/>
            <p:nvPr/>
          </p:nvSpPr>
          <p:spPr>
            <a:xfrm>
              <a:off x="7927336" y="4262698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166251C-D864-BD45-9C1B-AB9D595B0EC6}"/>
                </a:ext>
              </a:extLst>
            </p:cNvPr>
            <p:cNvSpPr/>
            <p:nvPr/>
          </p:nvSpPr>
          <p:spPr>
            <a:xfrm>
              <a:off x="8124207" y="435529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D5BB6F0-5E5B-8A44-82A7-0E9AE854A7DF}"/>
                </a:ext>
              </a:extLst>
            </p:cNvPr>
            <p:cNvSpPr/>
            <p:nvPr/>
          </p:nvSpPr>
          <p:spPr>
            <a:xfrm>
              <a:off x="8184007" y="439194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3EC9C3A-E789-7644-A579-22B9331A4D1C}"/>
                </a:ext>
              </a:extLst>
            </p:cNvPr>
            <p:cNvSpPr/>
            <p:nvPr/>
          </p:nvSpPr>
          <p:spPr>
            <a:xfrm>
              <a:off x="8243809" y="4417027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BE99F6C8-BC5C-8D49-B5CB-68162592ABD4}"/>
                </a:ext>
              </a:extLst>
            </p:cNvPr>
            <p:cNvSpPr/>
            <p:nvPr/>
          </p:nvSpPr>
          <p:spPr>
            <a:xfrm>
              <a:off x="8303615" y="4453679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58183D-0FB2-C540-B30C-842D85155041}"/>
                </a:ext>
              </a:extLst>
            </p:cNvPr>
            <p:cNvSpPr/>
            <p:nvPr/>
          </p:nvSpPr>
          <p:spPr>
            <a:xfrm>
              <a:off x="8398840" y="4528916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1C74606-A4A6-7149-9446-3E45F8B0B62F}"/>
                </a:ext>
              </a:extLst>
            </p:cNvPr>
            <p:cNvSpPr/>
            <p:nvPr/>
          </p:nvSpPr>
          <p:spPr>
            <a:xfrm>
              <a:off x="8438119" y="4547988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DB06065F-45FD-7440-8330-70582105988E}"/>
                </a:ext>
              </a:extLst>
            </p:cNvPr>
            <p:cNvSpPr/>
            <p:nvPr/>
          </p:nvSpPr>
          <p:spPr>
            <a:xfrm>
              <a:off x="8473162" y="4572199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5197DF9-5410-D640-BEF7-96C571BA4659}"/>
                </a:ext>
              </a:extLst>
            </p:cNvPr>
            <p:cNvSpPr/>
            <p:nvPr/>
          </p:nvSpPr>
          <p:spPr>
            <a:xfrm>
              <a:off x="8511980" y="4586725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AAFC7720-91BC-6545-BE89-CDC975D4BD38}"/>
                </a:ext>
              </a:extLst>
            </p:cNvPr>
            <p:cNvSpPr/>
            <p:nvPr/>
          </p:nvSpPr>
          <p:spPr>
            <a:xfrm>
              <a:off x="8578682" y="4650939"/>
              <a:ext cx="9144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5ACA88F5-31F0-124E-9986-F724FD03C10E}"/>
                </a:ext>
              </a:extLst>
            </p:cNvPr>
            <p:cNvSpPr/>
            <p:nvPr/>
          </p:nvSpPr>
          <p:spPr>
            <a:xfrm>
              <a:off x="8452215" y="4704279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C77D7A84-3D5C-224D-9822-2F1B789FDCAE}"/>
                </a:ext>
              </a:extLst>
            </p:cNvPr>
            <p:cNvSpPr/>
            <p:nvPr/>
          </p:nvSpPr>
          <p:spPr>
            <a:xfrm>
              <a:off x="8518359" y="4736045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1885A525-5ED9-084B-9DF3-68DC634FDDD4}"/>
              </a:ext>
            </a:extLst>
          </p:cNvPr>
          <p:cNvCxnSpPr>
            <a:cxnSpLocks/>
          </p:cNvCxnSpPr>
          <p:nvPr/>
        </p:nvCxnSpPr>
        <p:spPr>
          <a:xfrm>
            <a:off x="5394562" y="4070591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00363695-C422-A940-8305-269318286071}"/>
              </a:ext>
            </a:extLst>
          </p:cNvPr>
          <p:cNvSpPr txBox="1"/>
          <p:nvPr/>
        </p:nvSpPr>
        <p:spPr>
          <a:xfrm>
            <a:off x="6235332" y="4518743"/>
            <a:ext cx="1606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VGG network</a:t>
            </a:r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id="{749120CB-85F9-DD4F-B791-4BA2B8A8FC2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501273" y="3439992"/>
            <a:ext cx="1280160" cy="1280160"/>
          </a:xfrm>
          <a:prstGeom prst="rect">
            <a:avLst/>
          </a:prstGeom>
          <a:ln w="9525">
            <a:solidFill>
              <a:schemeClr val="accent1"/>
            </a:solidFill>
          </a:ln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7A1D9A53-5FDB-F041-97B9-7E45C1226FBC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827008" y="3439992"/>
            <a:ext cx="1280160" cy="12801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13101359-B0B6-4047-AE50-C2EC021EFF10}"/>
              </a:ext>
            </a:extLst>
          </p:cNvPr>
          <p:cNvGrpSpPr/>
          <p:nvPr/>
        </p:nvGrpSpPr>
        <p:grpSpPr>
          <a:xfrm>
            <a:off x="1034989" y="1315284"/>
            <a:ext cx="2622560" cy="1090665"/>
            <a:chOff x="2542" y="0"/>
            <a:chExt cx="2622560" cy="1090665"/>
          </a:xfrm>
        </p:grpSpPr>
        <p:sp>
          <p:nvSpPr>
            <p:cNvPr id="104" name="Chevron 103">
              <a:extLst>
                <a:ext uri="{FF2B5EF4-FFF2-40B4-BE49-F238E27FC236}">
                  <a16:creationId xmlns:a16="http://schemas.microsoft.com/office/drawing/2014/main" id="{96EE4E9A-0CBE-4943-B4CB-B5B5DEE9AAD0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5" name="Chevron 4">
              <a:extLst>
                <a:ext uri="{FF2B5EF4-FFF2-40B4-BE49-F238E27FC236}">
                  <a16:creationId xmlns:a16="http://schemas.microsoft.com/office/drawing/2014/main" id="{FDED3384-041F-ED45-9900-4E186248E378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Public speech dataset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3B5662BF-7BE7-7E46-9DEC-966146F6E9F6}"/>
              </a:ext>
            </a:extLst>
          </p:cNvPr>
          <p:cNvGrpSpPr/>
          <p:nvPr/>
        </p:nvGrpSpPr>
        <p:grpSpPr>
          <a:xfrm>
            <a:off x="3373081" y="1297912"/>
            <a:ext cx="2622560" cy="1090665"/>
            <a:chOff x="2542" y="0"/>
            <a:chExt cx="2622560" cy="1090665"/>
          </a:xfrm>
        </p:grpSpPr>
        <p:sp>
          <p:nvSpPr>
            <p:cNvPr id="107" name="Chevron 106">
              <a:extLst>
                <a:ext uri="{FF2B5EF4-FFF2-40B4-BE49-F238E27FC236}">
                  <a16:creationId xmlns:a16="http://schemas.microsoft.com/office/drawing/2014/main" id="{9B9E7017-7594-3C44-B5BF-DA588A5D7DE4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8" name="Chevron 4">
              <a:extLst>
                <a:ext uri="{FF2B5EF4-FFF2-40B4-BE49-F238E27FC236}">
                  <a16:creationId xmlns:a16="http://schemas.microsoft.com/office/drawing/2014/main" id="{10A76872-EDCD-1A46-9FB5-347B2F16209C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Audio processing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AFD5B93B-BFC2-1A49-8882-244DF6C0F5F1}"/>
              </a:ext>
            </a:extLst>
          </p:cNvPr>
          <p:cNvGrpSpPr/>
          <p:nvPr/>
        </p:nvGrpSpPr>
        <p:grpSpPr>
          <a:xfrm>
            <a:off x="5751840" y="1282810"/>
            <a:ext cx="2622560" cy="1090665"/>
            <a:chOff x="2542" y="0"/>
            <a:chExt cx="2622560" cy="1090665"/>
          </a:xfrm>
        </p:grpSpPr>
        <p:sp>
          <p:nvSpPr>
            <p:cNvPr id="110" name="Chevron 109">
              <a:extLst>
                <a:ext uri="{FF2B5EF4-FFF2-40B4-BE49-F238E27FC236}">
                  <a16:creationId xmlns:a16="http://schemas.microsoft.com/office/drawing/2014/main" id="{A22D5075-A019-C24E-A186-9D1F51763ACA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1" name="Chevron 4">
              <a:extLst>
                <a:ext uri="{FF2B5EF4-FFF2-40B4-BE49-F238E27FC236}">
                  <a16:creationId xmlns:a16="http://schemas.microsoft.com/office/drawing/2014/main" id="{11D9C197-9F07-F341-8E62-C597A789626B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Feature generation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A4EC6E6B-D50C-DE44-A48E-FB7887CD0866}"/>
              </a:ext>
            </a:extLst>
          </p:cNvPr>
          <p:cNvGrpSpPr/>
          <p:nvPr/>
        </p:nvGrpSpPr>
        <p:grpSpPr>
          <a:xfrm>
            <a:off x="8108294" y="1257576"/>
            <a:ext cx="2622560" cy="1090665"/>
            <a:chOff x="2542" y="0"/>
            <a:chExt cx="2622560" cy="1090665"/>
          </a:xfrm>
        </p:grpSpPr>
        <p:sp>
          <p:nvSpPr>
            <p:cNvPr id="113" name="Chevron 112">
              <a:extLst>
                <a:ext uri="{FF2B5EF4-FFF2-40B4-BE49-F238E27FC236}">
                  <a16:creationId xmlns:a16="http://schemas.microsoft.com/office/drawing/2014/main" id="{42560356-5DD8-5440-95D7-02E68D5B39B9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4" name="Chevron 4">
              <a:extLst>
                <a:ext uri="{FF2B5EF4-FFF2-40B4-BE49-F238E27FC236}">
                  <a16:creationId xmlns:a16="http://schemas.microsoft.com/office/drawing/2014/main" id="{338E1AEC-B90F-194D-908A-893AAEB0733F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Model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5961546F-25B5-AF46-8E95-027291065D12}"/>
              </a:ext>
            </a:extLst>
          </p:cNvPr>
          <p:cNvGrpSpPr/>
          <p:nvPr/>
        </p:nvGrpSpPr>
        <p:grpSpPr>
          <a:xfrm>
            <a:off x="5623206" y="5037249"/>
            <a:ext cx="2631142" cy="1362326"/>
            <a:chOff x="6344417" y="3419439"/>
            <a:chExt cx="2631142" cy="1362326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E865B97-52E0-254E-B08F-3BCE5B064E42}"/>
                </a:ext>
              </a:extLst>
            </p:cNvPr>
            <p:cNvSpPr/>
            <p:nvPr/>
          </p:nvSpPr>
          <p:spPr>
            <a:xfrm>
              <a:off x="6344417" y="3419439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7D6CBE5-BC8F-FB41-8B49-277D1ED68B77}"/>
                </a:ext>
              </a:extLst>
            </p:cNvPr>
            <p:cNvSpPr/>
            <p:nvPr/>
          </p:nvSpPr>
          <p:spPr>
            <a:xfrm>
              <a:off x="6434604" y="3476677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11DB934-E445-FE40-8AD0-C99F631D135E}"/>
                </a:ext>
              </a:extLst>
            </p:cNvPr>
            <p:cNvSpPr/>
            <p:nvPr/>
          </p:nvSpPr>
          <p:spPr>
            <a:xfrm>
              <a:off x="7134591" y="3842185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4CFF0B4-620C-9246-93AE-E1C8382670DB}"/>
                </a:ext>
              </a:extLst>
            </p:cNvPr>
            <p:cNvSpPr/>
            <p:nvPr/>
          </p:nvSpPr>
          <p:spPr>
            <a:xfrm>
              <a:off x="7202890" y="3897946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3522B3F-5FBE-A14D-B553-679881A82BBE}"/>
                </a:ext>
              </a:extLst>
            </p:cNvPr>
            <p:cNvSpPr/>
            <p:nvPr/>
          </p:nvSpPr>
          <p:spPr>
            <a:xfrm>
              <a:off x="7292169" y="3955184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2115B6C-12B8-4944-9333-CC3ED2A0D295}"/>
                </a:ext>
              </a:extLst>
            </p:cNvPr>
            <p:cNvSpPr/>
            <p:nvPr/>
          </p:nvSpPr>
          <p:spPr>
            <a:xfrm>
              <a:off x="7690004" y="4079934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0C983C4-C2FC-5A42-8324-9B7EEE88AA13}"/>
                </a:ext>
              </a:extLst>
            </p:cNvPr>
            <p:cNvSpPr/>
            <p:nvPr/>
          </p:nvSpPr>
          <p:spPr>
            <a:xfrm>
              <a:off x="7759411" y="4136733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6470280-AFC9-ED43-9885-5BD8DFE5E8A5}"/>
                </a:ext>
              </a:extLst>
            </p:cNvPr>
            <p:cNvSpPr/>
            <p:nvPr/>
          </p:nvSpPr>
          <p:spPr>
            <a:xfrm>
              <a:off x="7846362" y="4205547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AA60DE2-C873-BB42-BAEC-DF9AC75E848A}"/>
                </a:ext>
              </a:extLst>
            </p:cNvPr>
            <p:cNvSpPr/>
            <p:nvPr/>
          </p:nvSpPr>
          <p:spPr>
            <a:xfrm>
              <a:off x="7927336" y="4262698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AD7A683-2748-164C-9608-0EE62A093EAD}"/>
                </a:ext>
              </a:extLst>
            </p:cNvPr>
            <p:cNvSpPr/>
            <p:nvPr/>
          </p:nvSpPr>
          <p:spPr>
            <a:xfrm>
              <a:off x="8124207" y="435529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312AAB6-6B18-D747-A7CD-64FB23538B21}"/>
                </a:ext>
              </a:extLst>
            </p:cNvPr>
            <p:cNvSpPr/>
            <p:nvPr/>
          </p:nvSpPr>
          <p:spPr>
            <a:xfrm>
              <a:off x="8184007" y="439194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A1261A5-A797-6643-8878-3B2B39FEECF9}"/>
                </a:ext>
              </a:extLst>
            </p:cNvPr>
            <p:cNvSpPr/>
            <p:nvPr/>
          </p:nvSpPr>
          <p:spPr>
            <a:xfrm>
              <a:off x="8243809" y="4417027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1448ABB-FDCD-EF47-B361-746349DA54F9}"/>
                </a:ext>
              </a:extLst>
            </p:cNvPr>
            <p:cNvSpPr/>
            <p:nvPr/>
          </p:nvSpPr>
          <p:spPr>
            <a:xfrm>
              <a:off x="8303615" y="4453679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3DB4C93-2B82-F84E-8BAB-048AE1FBF42C}"/>
                </a:ext>
              </a:extLst>
            </p:cNvPr>
            <p:cNvSpPr/>
            <p:nvPr/>
          </p:nvSpPr>
          <p:spPr>
            <a:xfrm>
              <a:off x="8398840" y="4528916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5620A1A6-799A-144A-AFC9-9B09E31E17BF}"/>
                </a:ext>
              </a:extLst>
            </p:cNvPr>
            <p:cNvSpPr/>
            <p:nvPr/>
          </p:nvSpPr>
          <p:spPr>
            <a:xfrm>
              <a:off x="8438119" y="4547988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E3681B9-153D-EA4D-B6E6-AC51704DF3B9}"/>
                </a:ext>
              </a:extLst>
            </p:cNvPr>
            <p:cNvSpPr/>
            <p:nvPr/>
          </p:nvSpPr>
          <p:spPr>
            <a:xfrm>
              <a:off x="8473162" y="4572199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29A0BD9-7DC4-3440-AE24-3968BA00629A}"/>
                </a:ext>
              </a:extLst>
            </p:cNvPr>
            <p:cNvSpPr/>
            <p:nvPr/>
          </p:nvSpPr>
          <p:spPr>
            <a:xfrm>
              <a:off x="8511980" y="4586725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00C0453-5069-8A4F-9B05-BA1BEF94BFE4}"/>
                </a:ext>
              </a:extLst>
            </p:cNvPr>
            <p:cNvSpPr/>
            <p:nvPr/>
          </p:nvSpPr>
          <p:spPr>
            <a:xfrm>
              <a:off x="8578682" y="4650939"/>
              <a:ext cx="9144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594B7C9C-DA43-7142-9800-D21FE650A4DE}"/>
                </a:ext>
              </a:extLst>
            </p:cNvPr>
            <p:cNvSpPr/>
            <p:nvPr/>
          </p:nvSpPr>
          <p:spPr>
            <a:xfrm>
              <a:off x="8452215" y="4704279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A277D3F-805D-6242-815D-EF0B4F0B7376}"/>
                </a:ext>
              </a:extLst>
            </p:cNvPr>
            <p:cNvSpPr/>
            <p:nvPr/>
          </p:nvSpPr>
          <p:spPr>
            <a:xfrm>
              <a:off x="8518359" y="4736045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02CD395E-D93B-6248-B5E3-EAB88C35C7EB}"/>
              </a:ext>
            </a:extLst>
          </p:cNvPr>
          <p:cNvSpPr/>
          <p:nvPr/>
        </p:nvSpPr>
        <p:spPr>
          <a:xfrm>
            <a:off x="8946058" y="5414275"/>
            <a:ext cx="457200" cy="457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3A99442-6ADC-C24D-BC9C-A21979225308}"/>
              </a:ext>
            </a:extLst>
          </p:cNvPr>
          <p:cNvSpPr/>
          <p:nvPr/>
        </p:nvSpPr>
        <p:spPr>
          <a:xfrm>
            <a:off x="9047658" y="5477775"/>
            <a:ext cx="457200" cy="457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10771595-01B3-A240-BF09-A2CCF6BD73F2}"/>
              </a:ext>
            </a:extLst>
          </p:cNvPr>
          <p:cNvCxnSpPr>
            <a:cxnSpLocks/>
          </p:cNvCxnSpPr>
          <p:nvPr/>
        </p:nvCxnSpPr>
        <p:spPr>
          <a:xfrm flipV="1">
            <a:off x="8329181" y="5532719"/>
            <a:ext cx="347164" cy="67676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37B41E8-4B47-CD44-90FD-5855A2B76C55}"/>
              </a:ext>
            </a:extLst>
          </p:cNvPr>
          <p:cNvSpPr txBox="1"/>
          <p:nvPr/>
        </p:nvSpPr>
        <p:spPr>
          <a:xfrm>
            <a:off x="7966956" y="6268749"/>
            <a:ext cx="48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v2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93266F6-22C1-264C-8BE6-A716C643CA99}"/>
              </a:ext>
            </a:extLst>
          </p:cNvPr>
          <p:cNvSpPr txBox="1"/>
          <p:nvPr/>
        </p:nvSpPr>
        <p:spPr>
          <a:xfrm>
            <a:off x="8190773" y="5121024"/>
            <a:ext cx="1123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|v1 - v2|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98324392-AB18-544B-8533-E4E594626238}"/>
              </a:ext>
            </a:extLst>
          </p:cNvPr>
          <p:cNvCxnSpPr>
            <a:cxnSpLocks/>
          </p:cNvCxnSpPr>
          <p:nvPr/>
        </p:nvCxnSpPr>
        <p:spPr>
          <a:xfrm>
            <a:off x="9403258" y="5532719"/>
            <a:ext cx="452609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75784AA-C092-2140-88C4-F8F15B6274ED}"/>
              </a:ext>
            </a:extLst>
          </p:cNvPr>
          <p:cNvCxnSpPr>
            <a:cxnSpLocks/>
          </p:cNvCxnSpPr>
          <p:nvPr/>
        </p:nvCxnSpPr>
        <p:spPr>
          <a:xfrm>
            <a:off x="3147460" y="5882210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93950F23-E62B-FC4D-A832-27F547B17229}"/>
              </a:ext>
            </a:extLst>
          </p:cNvPr>
          <p:cNvCxnSpPr>
            <a:cxnSpLocks/>
          </p:cNvCxnSpPr>
          <p:nvPr/>
        </p:nvCxnSpPr>
        <p:spPr>
          <a:xfrm>
            <a:off x="5394562" y="5911086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BA356DFA-091D-C347-AEBF-9C3FC15F4B00}"/>
              </a:ext>
            </a:extLst>
          </p:cNvPr>
          <p:cNvSpPr txBox="1"/>
          <p:nvPr/>
        </p:nvSpPr>
        <p:spPr>
          <a:xfrm>
            <a:off x="10075245" y="5271109"/>
            <a:ext cx="752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YES</a:t>
            </a:r>
          </a:p>
        </p:txBody>
      </p:sp>
      <p:pic>
        <p:nvPicPr>
          <p:cNvPr id="119" name="Picture 118">
            <a:extLst>
              <a:ext uri="{FF2B5EF4-FFF2-40B4-BE49-F238E27FC236}">
                <a16:creationId xmlns:a16="http://schemas.microsoft.com/office/drawing/2014/main" id="{5298084B-0CE6-7046-B983-85CA2E5B2D1F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495882" y="5240428"/>
            <a:ext cx="1280160" cy="1280160"/>
          </a:xfrm>
          <a:prstGeom prst="rect">
            <a:avLst/>
          </a:prstGeom>
          <a:ln w="9525">
            <a:solidFill>
              <a:schemeClr val="accent1"/>
            </a:solidFill>
          </a:ln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BC6432ED-480C-AD46-B0CE-7E7EA7405963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837115" y="5240428"/>
            <a:ext cx="1280160" cy="12801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21" name="Chevron 120">
            <a:extLst>
              <a:ext uri="{FF2B5EF4-FFF2-40B4-BE49-F238E27FC236}">
                <a16:creationId xmlns:a16="http://schemas.microsoft.com/office/drawing/2014/main" id="{E4A62113-E21A-F84D-BA0F-D6C7E4D993AE}"/>
              </a:ext>
            </a:extLst>
          </p:cNvPr>
          <p:cNvSpPr/>
          <p:nvPr/>
        </p:nvSpPr>
        <p:spPr>
          <a:xfrm>
            <a:off x="5784181" y="2554542"/>
            <a:ext cx="4946673" cy="308859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Siamese networks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D596A8A4-8148-3445-A52C-8F354BC22467}"/>
              </a:ext>
            </a:extLst>
          </p:cNvPr>
          <p:cNvCxnSpPr>
            <a:cxnSpLocks/>
          </p:cNvCxnSpPr>
          <p:nvPr/>
        </p:nvCxnSpPr>
        <p:spPr>
          <a:xfrm>
            <a:off x="8329181" y="4523164"/>
            <a:ext cx="347164" cy="6690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91C1D7B9-A129-2148-B28D-6BBF322BD105}"/>
              </a:ext>
            </a:extLst>
          </p:cNvPr>
          <p:cNvSpPr txBox="1"/>
          <p:nvPr/>
        </p:nvSpPr>
        <p:spPr>
          <a:xfrm>
            <a:off x="9373529" y="4627026"/>
            <a:ext cx="2111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Same speaker?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5DD585B6-CE1E-CC4F-968E-1611DD22E9C3}"/>
              </a:ext>
            </a:extLst>
          </p:cNvPr>
          <p:cNvSpPr/>
          <p:nvPr/>
        </p:nvSpPr>
        <p:spPr>
          <a:xfrm>
            <a:off x="555395" y="3601955"/>
            <a:ext cx="760839" cy="31334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Katrina</a:t>
            </a:r>
            <a:endParaRPr lang="en-US" b="1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9" name="Picture 128">
            <a:extLst>
              <a:ext uri="{FF2B5EF4-FFF2-40B4-BE49-F238E27FC236}">
                <a16:creationId xmlns:a16="http://schemas.microsoft.com/office/drawing/2014/main" id="{369B0673-79FF-D747-96DB-60F894C4D9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865" y="3693792"/>
            <a:ext cx="886968" cy="890128"/>
          </a:xfrm>
          <a:prstGeom prst="rect">
            <a:avLst/>
          </a:prstGeom>
        </p:spPr>
      </p:pic>
      <p:sp>
        <p:nvSpPr>
          <p:cNvPr id="130" name="Rectangle 129">
            <a:extLst>
              <a:ext uri="{FF2B5EF4-FFF2-40B4-BE49-F238E27FC236}">
                <a16:creationId xmlns:a16="http://schemas.microsoft.com/office/drawing/2014/main" id="{1509ECFA-01AB-794F-AD42-77C3F7F799AC}"/>
              </a:ext>
            </a:extLst>
          </p:cNvPr>
          <p:cNvSpPr/>
          <p:nvPr/>
        </p:nvSpPr>
        <p:spPr>
          <a:xfrm>
            <a:off x="516453" y="5314010"/>
            <a:ext cx="760839" cy="31334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Katrina</a:t>
            </a:r>
            <a:endParaRPr lang="en-US" b="1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BEC83B2B-0C83-2249-B073-E4EAC4664D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2923" y="5405847"/>
            <a:ext cx="886968" cy="89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633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  <p:bldP spid="9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128">
            <a:extLst>
              <a:ext uri="{FF2B5EF4-FFF2-40B4-BE49-F238E27FC236}">
                <a16:creationId xmlns:a16="http://schemas.microsoft.com/office/drawing/2014/main" id="{D7C66869-189D-2540-BD19-E6C398657B24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842895" y="5256470"/>
            <a:ext cx="1280160" cy="1280160"/>
          </a:xfrm>
          <a:prstGeom prst="rect">
            <a:avLst/>
          </a:prstGeom>
          <a:ln w="9525">
            <a:solidFill>
              <a:schemeClr val="accent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AF528E-CDDA-E445-9D38-2D2362A02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7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Speaker recognition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7C2B100C-3BA7-A140-9DBF-494C3A6B4CC0}"/>
              </a:ext>
            </a:extLst>
          </p:cNvPr>
          <p:cNvSpPr txBox="1"/>
          <p:nvPr/>
        </p:nvSpPr>
        <p:spPr>
          <a:xfrm>
            <a:off x="3748390" y="3070660"/>
            <a:ext cx="143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Spectrogram 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B361D91-6140-5346-A1E8-A24602214A6D}"/>
              </a:ext>
            </a:extLst>
          </p:cNvPr>
          <p:cNvCxnSpPr>
            <a:cxnSpLocks/>
          </p:cNvCxnSpPr>
          <p:nvPr/>
        </p:nvCxnSpPr>
        <p:spPr>
          <a:xfrm>
            <a:off x="3172062" y="4070591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078C069-28B9-DD47-8822-68804F5CCFCC}"/>
              </a:ext>
            </a:extLst>
          </p:cNvPr>
          <p:cNvGrpSpPr/>
          <p:nvPr/>
        </p:nvGrpSpPr>
        <p:grpSpPr>
          <a:xfrm>
            <a:off x="5658617" y="3130215"/>
            <a:ext cx="2631142" cy="1362326"/>
            <a:chOff x="6344417" y="3419439"/>
            <a:chExt cx="2631142" cy="1362326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FC1F7E6-6251-3149-821E-165F73B34B54}"/>
                </a:ext>
              </a:extLst>
            </p:cNvPr>
            <p:cNvSpPr/>
            <p:nvPr/>
          </p:nvSpPr>
          <p:spPr>
            <a:xfrm>
              <a:off x="6344417" y="3419439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9C135493-A7AA-1A41-922D-8EBBCC13FD4C}"/>
                </a:ext>
              </a:extLst>
            </p:cNvPr>
            <p:cNvSpPr/>
            <p:nvPr/>
          </p:nvSpPr>
          <p:spPr>
            <a:xfrm>
              <a:off x="6434604" y="3476677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EF4AD5B-BF6A-2C4F-9C59-A8286695D1E3}"/>
                </a:ext>
              </a:extLst>
            </p:cNvPr>
            <p:cNvSpPr/>
            <p:nvPr/>
          </p:nvSpPr>
          <p:spPr>
            <a:xfrm>
              <a:off x="7134591" y="3842185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5CC0865B-437F-454C-B3C7-7C17E2DC85F6}"/>
                </a:ext>
              </a:extLst>
            </p:cNvPr>
            <p:cNvSpPr/>
            <p:nvPr/>
          </p:nvSpPr>
          <p:spPr>
            <a:xfrm>
              <a:off x="7202890" y="3897946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128EDD0-5648-044B-AC0D-761049D8FED8}"/>
                </a:ext>
              </a:extLst>
            </p:cNvPr>
            <p:cNvSpPr/>
            <p:nvPr/>
          </p:nvSpPr>
          <p:spPr>
            <a:xfrm>
              <a:off x="7292169" y="3955184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433F25D-C529-B44B-93F3-C7517D9AD365}"/>
                </a:ext>
              </a:extLst>
            </p:cNvPr>
            <p:cNvSpPr/>
            <p:nvPr/>
          </p:nvSpPr>
          <p:spPr>
            <a:xfrm>
              <a:off x="7690004" y="4079934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E5C7CAE-3A87-A64E-B943-ADA11F607603}"/>
                </a:ext>
              </a:extLst>
            </p:cNvPr>
            <p:cNvSpPr/>
            <p:nvPr/>
          </p:nvSpPr>
          <p:spPr>
            <a:xfrm>
              <a:off x="7759411" y="4136733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2D551CA-4011-5A43-BD73-6E3149D333C2}"/>
                </a:ext>
              </a:extLst>
            </p:cNvPr>
            <p:cNvSpPr/>
            <p:nvPr/>
          </p:nvSpPr>
          <p:spPr>
            <a:xfrm>
              <a:off x="7846362" y="4205547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FC20B730-9EF6-CC4F-BFE7-9D93A35BD1AA}"/>
                </a:ext>
              </a:extLst>
            </p:cNvPr>
            <p:cNvSpPr/>
            <p:nvPr/>
          </p:nvSpPr>
          <p:spPr>
            <a:xfrm>
              <a:off x="7927336" y="4262698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166251C-D864-BD45-9C1B-AB9D595B0EC6}"/>
                </a:ext>
              </a:extLst>
            </p:cNvPr>
            <p:cNvSpPr/>
            <p:nvPr/>
          </p:nvSpPr>
          <p:spPr>
            <a:xfrm>
              <a:off x="8124207" y="435529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D5BB6F0-5E5B-8A44-82A7-0E9AE854A7DF}"/>
                </a:ext>
              </a:extLst>
            </p:cNvPr>
            <p:cNvSpPr/>
            <p:nvPr/>
          </p:nvSpPr>
          <p:spPr>
            <a:xfrm>
              <a:off x="8184007" y="439194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3EC9C3A-E789-7644-A579-22B9331A4D1C}"/>
                </a:ext>
              </a:extLst>
            </p:cNvPr>
            <p:cNvSpPr/>
            <p:nvPr/>
          </p:nvSpPr>
          <p:spPr>
            <a:xfrm>
              <a:off x="8243809" y="4417027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BE99F6C8-BC5C-8D49-B5CB-68162592ABD4}"/>
                </a:ext>
              </a:extLst>
            </p:cNvPr>
            <p:cNvSpPr/>
            <p:nvPr/>
          </p:nvSpPr>
          <p:spPr>
            <a:xfrm>
              <a:off x="8303615" y="4453679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58183D-0FB2-C540-B30C-842D85155041}"/>
                </a:ext>
              </a:extLst>
            </p:cNvPr>
            <p:cNvSpPr/>
            <p:nvPr/>
          </p:nvSpPr>
          <p:spPr>
            <a:xfrm>
              <a:off x="8398840" y="4528916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1C74606-A4A6-7149-9446-3E45F8B0B62F}"/>
                </a:ext>
              </a:extLst>
            </p:cNvPr>
            <p:cNvSpPr/>
            <p:nvPr/>
          </p:nvSpPr>
          <p:spPr>
            <a:xfrm>
              <a:off x="8438119" y="4547988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DB06065F-45FD-7440-8330-70582105988E}"/>
                </a:ext>
              </a:extLst>
            </p:cNvPr>
            <p:cNvSpPr/>
            <p:nvPr/>
          </p:nvSpPr>
          <p:spPr>
            <a:xfrm>
              <a:off x="8473162" y="4572199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5197DF9-5410-D640-BEF7-96C571BA4659}"/>
                </a:ext>
              </a:extLst>
            </p:cNvPr>
            <p:cNvSpPr/>
            <p:nvPr/>
          </p:nvSpPr>
          <p:spPr>
            <a:xfrm>
              <a:off x="8511980" y="4586725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AAFC7720-91BC-6545-BE89-CDC975D4BD38}"/>
                </a:ext>
              </a:extLst>
            </p:cNvPr>
            <p:cNvSpPr/>
            <p:nvPr/>
          </p:nvSpPr>
          <p:spPr>
            <a:xfrm>
              <a:off x="8578682" y="4650939"/>
              <a:ext cx="9144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5ACA88F5-31F0-124E-9986-F724FD03C10E}"/>
                </a:ext>
              </a:extLst>
            </p:cNvPr>
            <p:cNvSpPr/>
            <p:nvPr/>
          </p:nvSpPr>
          <p:spPr>
            <a:xfrm>
              <a:off x="8452215" y="4704279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C77D7A84-3D5C-224D-9822-2F1B789FDCAE}"/>
                </a:ext>
              </a:extLst>
            </p:cNvPr>
            <p:cNvSpPr/>
            <p:nvPr/>
          </p:nvSpPr>
          <p:spPr>
            <a:xfrm>
              <a:off x="8518359" y="4736045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1885A525-5ED9-084B-9DF3-68DC634FDDD4}"/>
              </a:ext>
            </a:extLst>
          </p:cNvPr>
          <p:cNvCxnSpPr>
            <a:cxnSpLocks/>
          </p:cNvCxnSpPr>
          <p:nvPr/>
        </p:nvCxnSpPr>
        <p:spPr>
          <a:xfrm>
            <a:off x="5394562" y="4070591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00363695-C422-A940-8305-269318286071}"/>
              </a:ext>
            </a:extLst>
          </p:cNvPr>
          <p:cNvSpPr txBox="1"/>
          <p:nvPr/>
        </p:nvSpPr>
        <p:spPr>
          <a:xfrm>
            <a:off x="6235332" y="4518743"/>
            <a:ext cx="1606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VGG network</a:t>
            </a:r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id="{749120CB-85F9-DD4F-B791-4BA2B8A8FC22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501273" y="3439992"/>
            <a:ext cx="1280160" cy="1280160"/>
          </a:xfrm>
          <a:prstGeom prst="rect">
            <a:avLst/>
          </a:prstGeom>
          <a:ln w="9525">
            <a:solidFill>
              <a:schemeClr val="accent1"/>
            </a:solidFill>
          </a:ln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7A1D9A53-5FDB-F041-97B9-7E45C1226FB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827008" y="3439992"/>
            <a:ext cx="1280160" cy="12801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13101359-B0B6-4047-AE50-C2EC021EFF10}"/>
              </a:ext>
            </a:extLst>
          </p:cNvPr>
          <p:cNvGrpSpPr/>
          <p:nvPr/>
        </p:nvGrpSpPr>
        <p:grpSpPr>
          <a:xfrm>
            <a:off x="1034989" y="1315284"/>
            <a:ext cx="2622560" cy="1090665"/>
            <a:chOff x="2542" y="0"/>
            <a:chExt cx="2622560" cy="1090665"/>
          </a:xfrm>
        </p:grpSpPr>
        <p:sp>
          <p:nvSpPr>
            <p:cNvPr id="104" name="Chevron 103">
              <a:extLst>
                <a:ext uri="{FF2B5EF4-FFF2-40B4-BE49-F238E27FC236}">
                  <a16:creationId xmlns:a16="http://schemas.microsoft.com/office/drawing/2014/main" id="{96EE4E9A-0CBE-4943-B4CB-B5B5DEE9AAD0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5" name="Chevron 4">
              <a:extLst>
                <a:ext uri="{FF2B5EF4-FFF2-40B4-BE49-F238E27FC236}">
                  <a16:creationId xmlns:a16="http://schemas.microsoft.com/office/drawing/2014/main" id="{FDED3384-041F-ED45-9900-4E186248E378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/>
                <a:t>Public speech dataset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3B5662BF-7BE7-7E46-9DEC-966146F6E9F6}"/>
              </a:ext>
            </a:extLst>
          </p:cNvPr>
          <p:cNvGrpSpPr/>
          <p:nvPr/>
        </p:nvGrpSpPr>
        <p:grpSpPr>
          <a:xfrm>
            <a:off x="3373081" y="1297912"/>
            <a:ext cx="2622560" cy="1090665"/>
            <a:chOff x="2542" y="0"/>
            <a:chExt cx="2622560" cy="1090665"/>
          </a:xfrm>
        </p:grpSpPr>
        <p:sp>
          <p:nvSpPr>
            <p:cNvPr id="107" name="Chevron 106">
              <a:extLst>
                <a:ext uri="{FF2B5EF4-FFF2-40B4-BE49-F238E27FC236}">
                  <a16:creationId xmlns:a16="http://schemas.microsoft.com/office/drawing/2014/main" id="{9B9E7017-7594-3C44-B5BF-DA588A5D7DE4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8" name="Chevron 4">
              <a:extLst>
                <a:ext uri="{FF2B5EF4-FFF2-40B4-BE49-F238E27FC236}">
                  <a16:creationId xmlns:a16="http://schemas.microsoft.com/office/drawing/2014/main" id="{10A76872-EDCD-1A46-9FB5-347B2F16209C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Audio processing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AFD5B93B-BFC2-1A49-8882-244DF6C0F5F1}"/>
              </a:ext>
            </a:extLst>
          </p:cNvPr>
          <p:cNvGrpSpPr/>
          <p:nvPr/>
        </p:nvGrpSpPr>
        <p:grpSpPr>
          <a:xfrm>
            <a:off x="5751840" y="1282810"/>
            <a:ext cx="2622560" cy="1090665"/>
            <a:chOff x="2542" y="0"/>
            <a:chExt cx="2622560" cy="1090665"/>
          </a:xfrm>
        </p:grpSpPr>
        <p:sp>
          <p:nvSpPr>
            <p:cNvPr id="110" name="Chevron 109">
              <a:extLst>
                <a:ext uri="{FF2B5EF4-FFF2-40B4-BE49-F238E27FC236}">
                  <a16:creationId xmlns:a16="http://schemas.microsoft.com/office/drawing/2014/main" id="{A22D5075-A019-C24E-A186-9D1F51763ACA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1" name="Chevron 4">
              <a:extLst>
                <a:ext uri="{FF2B5EF4-FFF2-40B4-BE49-F238E27FC236}">
                  <a16:creationId xmlns:a16="http://schemas.microsoft.com/office/drawing/2014/main" id="{11D9C197-9F07-F341-8E62-C597A789626B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Feature generation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A4EC6E6B-D50C-DE44-A48E-FB7887CD0866}"/>
              </a:ext>
            </a:extLst>
          </p:cNvPr>
          <p:cNvGrpSpPr/>
          <p:nvPr/>
        </p:nvGrpSpPr>
        <p:grpSpPr>
          <a:xfrm>
            <a:off x="8108294" y="1257576"/>
            <a:ext cx="2622560" cy="1090665"/>
            <a:chOff x="2542" y="0"/>
            <a:chExt cx="2622560" cy="1090665"/>
          </a:xfrm>
        </p:grpSpPr>
        <p:sp>
          <p:nvSpPr>
            <p:cNvPr id="113" name="Chevron 112">
              <a:extLst>
                <a:ext uri="{FF2B5EF4-FFF2-40B4-BE49-F238E27FC236}">
                  <a16:creationId xmlns:a16="http://schemas.microsoft.com/office/drawing/2014/main" id="{42560356-5DD8-5440-95D7-02E68D5B39B9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4" name="Chevron 4">
              <a:extLst>
                <a:ext uri="{FF2B5EF4-FFF2-40B4-BE49-F238E27FC236}">
                  <a16:creationId xmlns:a16="http://schemas.microsoft.com/office/drawing/2014/main" id="{338E1AEC-B90F-194D-908A-893AAEB0733F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Model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5961546F-25B5-AF46-8E95-027291065D12}"/>
              </a:ext>
            </a:extLst>
          </p:cNvPr>
          <p:cNvGrpSpPr/>
          <p:nvPr/>
        </p:nvGrpSpPr>
        <p:grpSpPr>
          <a:xfrm>
            <a:off x="5623206" y="5037249"/>
            <a:ext cx="2631142" cy="1362326"/>
            <a:chOff x="6344417" y="3419439"/>
            <a:chExt cx="2631142" cy="1362326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E865B97-52E0-254E-B08F-3BCE5B064E42}"/>
                </a:ext>
              </a:extLst>
            </p:cNvPr>
            <p:cNvSpPr/>
            <p:nvPr/>
          </p:nvSpPr>
          <p:spPr>
            <a:xfrm>
              <a:off x="6344417" y="3419439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7D6CBE5-BC8F-FB41-8B49-277D1ED68B77}"/>
                </a:ext>
              </a:extLst>
            </p:cNvPr>
            <p:cNvSpPr/>
            <p:nvPr/>
          </p:nvSpPr>
          <p:spPr>
            <a:xfrm>
              <a:off x="6434604" y="3476677"/>
              <a:ext cx="1280160" cy="128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11DB934-E445-FE40-8AD0-C99F631D135E}"/>
                </a:ext>
              </a:extLst>
            </p:cNvPr>
            <p:cNvSpPr/>
            <p:nvPr/>
          </p:nvSpPr>
          <p:spPr>
            <a:xfrm>
              <a:off x="7134591" y="3842185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4CFF0B4-620C-9246-93AE-E1C8382670DB}"/>
                </a:ext>
              </a:extLst>
            </p:cNvPr>
            <p:cNvSpPr/>
            <p:nvPr/>
          </p:nvSpPr>
          <p:spPr>
            <a:xfrm>
              <a:off x="7202890" y="3897946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3522B3F-5FBE-A14D-B553-679881A82BBE}"/>
                </a:ext>
              </a:extLst>
            </p:cNvPr>
            <p:cNvSpPr/>
            <p:nvPr/>
          </p:nvSpPr>
          <p:spPr>
            <a:xfrm>
              <a:off x="7292169" y="3955184"/>
              <a:ext cx="640080" cy="64008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2115B6C-12B8-4944-9333-CC3ED2A0D295}"/>
                </a:ext>
              </a:extLst>
            </p:cNvPr>
            <p:cNvSpPr/>
            <p:nvPr/>
          </p:nvSpPr>
          <p:spPr>
            <a:xfrm>
              <a:off x="7690004" y="4079934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0C983C4-C2FC-5A42-8324-9B7EEE88AA13}"/>
                </a:ext>
              </a:extLst>
            </p:cNvPr>
            <p:cNvSpPr/>
            <p:nvPr/>
          </p:nvSpPr>
          <p:spPr>
            <a:xfrm>
              <a:off x="7759411" y="4136733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6470280-AFC9-ED43-9885-5BD8DFE5E8A5}"/>
                </a:ext>
              </a:extLst>
            </p:cNvPr>
            <p:cNvSpPr/>
            <p:nvPr/>
          </p:nvSpPr>
          <p:spPr>
            <a:xfrm>
              <a:off x="7846362" y="4205547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AA60DE2-C873-BB42-BAEC-DF9AC75E848A}"/>
                </a:ext>
              </a:extLst>
            </p:cNvPr>
            <p:cNvSpPr/>
            <p:nvPr/>
          </p:nvSpPr>
          <p:spPr>
            <a:xfrm>
              <a:off x="7927336" y="4262698"/>
              <a:ext cx="320040" cy="320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AD7A683-2748-164C-9608-0EE62A093EAD}"/>
                </a:ext>
              </a:extLst>
            </p:cNvPr>
            <p:cNvSpPr/>
            <p:nvPr/>
          </p:nvSpPr>
          <p:spPr>
            <a:xfrm>
              <a:off x="8124207" y="435529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312AAB6-6B18-D747-A7CD-64FB23538B21}"/>
                </a:ext>
              </a:extLst>
            </p:cNvPr>
            <p:cNvSpPr/>
            <p:nvPr/>
          </p:nvSpPr>
          <p:spPr>
            <a:xfrm>
              <a:off x="8184007" y="4391946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A1261A5-A797-6643-8878-3B2B39FEECF9}"/>
                </a:ext>
              </a:extLst>
            </p:cNvPr>
            <p:cNvSpPr/>
            <p:nvPr/>
          </p:nvSpPr>
          <p:spPr>
            <a:xfrm>
              <a:off x="8243809" y="4417027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1448ABB-FDCD-EF47-B361-746349DA54F9}"/>
                </a:ext>
              </a:extLst>
            </p:cNvPr>
            <p:cNvSpPr/>
            <p:nvPr/>
          </p:nvSpPr>
          <p:spPr>
            <a:xfrm>
              <a:off x="8303615" y="4453679"/>
              <a:ext cx="164592" cy="1645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3DB4C93-2B82-F84E-8BAB-048AE1FBF42C}"/>
                </a:ext>
              </a:extLst>
            </p:cNvPr>
            <p:cNvSpPr/>
            <p:nvPr/>
          </p:nvSpPr>
          <p:spPr>
            <a:xfrm>
              <a:off x="8398840" y="4528916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5620A1A6-799A-144A-AFC9-9B09E31E17BF}"/>
                </a:ext>
              </a:extLst>
            </p:cNvPr>
            <p:cNvSpPr/>
            <p:nvPr/>
          </p:nvSpPr>
          <p:spPr>
            <a:xfrm>
              <a:off x="8438119" y="4547988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E3681B9-153D-EA4D-B6E6-AC51704DF3B9}"/>
                </a:ext>
              </a:extLst>
            </p:cNvPr>
            <p:cNvSpPr/>
            <p:nvPr/>
          </p:nvSpPr>
          <p:spPr>
            <a:xfrm>
              <a:off x="8473162" y="4572199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29A0BD9-7DC4-3440-AE24-3968BA00629A}"/>
                </a:ext>
              </a:extLst>
            </p:cNvPr>
            <p:cNvSpPr/>
            <p:nvPr/>
          </p:nvSpPr>
          <p:spPr>
            <a:xfrm>
              <a:off x="8511980" y="4586725"/>
              <a:ext cx="91440" cy="914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00C0453-5069-8A4F-9B05-BA1BEF94BFE4}"/>
                </a:ext>
              </a:extLst>
            </p:cNvPr>
            <p:cNvSpPr/>
            <p:nvPr/>
          </p:nvSpPr>
          <p:spPr>
            <a:xfrm>
              <a:off x="8578682" y="4650939"/>
              <a:ext cx="9144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594B7C9C-DA43-7142-9800-D21FE650A4DE}"/>
                </a:ext>
              </a:extLst>
            </p:cNvPr>
            <p:cNvSpPr/>
            <p:nvPr/>
          </p:nvSpPr>
          <p:spPr>
            <a:xfrm>
              <a:off x="8452215" y="4704279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A277D3F-805D-6242-815D-EF0B4F0B7376}"/>
                </a:ext>
              </a:extLst>
            </p:cNvPr>
            <p:cNvSpPr/>
            <p:nvPr/>
          </p:nvSpPr>
          <p:spPr>
            <a:xfrm>
              <a:off x="8518359" y="4736045"/>
              <a:ext cx="457200" cy="4572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02CD395E-D93B-6248-B5E3-EAB88C35C7EB}"/>
              </a:ext>
            </a:extLst>
          </p:cNvPr>
          <p:cNvSpPr/>
          <p:nvPr/>
        </p:nvSpPr>
        <p:spPr>
          <a:xfrm>
            <a:off x="8946058" y="5414275"/>
            <a:ext cx="457200" cy="457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3A99442-6ADC-C24D-BC9C-A21979225308}"/>
              </a:ext>
            </a:extLst>
          </p:cNvPr>
          <p:cNvSpPr/>
          <p:nvPr/>
        </p:nvSpPr>
        <p:spPr>
          <a:xfrm>
            <a:off x="9047658" y="5477775"/>
            <a:ext cx="457200" cy="457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10771595-01B3-A240-BF09-A2CCF6BD73F2}"/>
              </a:ext>
            </a:extLst>
          </p:cNvPr>
          <p:cNvCxnSpPr>
            <a:cxnSpLocks/>
          </p:cNvCxnSpPr>
          <p:nvPr/>
        </p:nvCxnSpPr>
        <p:spPr>
          <a:xfrm flipV="1">
            <a:off x="8329181" y="5532719"/>
            <a:ext cx="347164" cy="67676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37B41E8-4B47-CD44-90FD-5855A2B76C55}"/>
              </a:ext>
            </a:extLst>
          </p:cNvPr>
          <p:cNvSpPr txBox="1"/>
          <p:nvPr/>
        </p:nvSpPr>
        <p:spPr>
          <a:xfrm>
            <a:off x="7966956" y="6268749"/>
            <a:ext cx="48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v2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93266F6-22C1-264C-8BE6-A716C643CA99}"/>
              </a:ext>
            </a:extLst>
          </p:cNvPr>
          <p:cNvSpPr txBox="1"/>
          <p:nvPr/>
        </p:nvSpPr>
        <p:spPr>
          <a:xfrm>
            <a:off x="8190773" y="5121024"/>
            <a:ext cx="1123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|v1 - v2|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98324392-AB18-544B-8533-E4E594626238}"/>
              </a:ext>
            </a:extLst>
          </p:cNvPr>
          <p:cNvCxnSpPr>
            <a:cxnSpLocks/>
          </p:cNvCxnSpPr>
          <p:nvPr/>
        </p:nvCxnSpPr>
        <p:spPr>
          <a:xfrm>
            <a:off x="9403258" y="5532719"/>
            <a:ext cx="452609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75784AA-C092-2140-88C4-F8F15B6274ED}"/>
              </a:ext>
            </a:extLst>
          </p:cNvPr>
          <p:cNvCxnSpPr>
            <a:cxnSpLocks/>
          </p:cNvCxnSpPr>
          <p:nvPr/>
        </p:nvCxnSpPr>
        <p:spPr>
          <a:xfrm>
            <a:off x="3147460" y="5882210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93950F23-E62B-FC4D-A832-27F547B17229}"/>
              </a:ext>
            </a:extLst>
          </p:cNvPr>
          <p:cNvCxnSpPr>
            <a:cxnSpLocks/>
          </p:cNvCxnSpPr>
          <p:nvPr/>
        </p:nvCxnSpPr>
        <p:spPr>
          <a:xfrm>
            <a:off x="5394562" y="5911086"/>
            <a:ext cx="33767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BA356DFA-091D-C347-AEBF-9C3FC15F4B00}"/>
              </a:ext>
            </a:extLst>
          </p:cNvPr>
          <p:cNvSpPr txBox="1"/>
          <p:nvPr/>
        </p:nvSpPr>
        <p:spPr>
          <a:xfrm>
            <a:off x="10075245" y="5271109"/>
            <a:ext cx="752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</a:rPr>
              <a:t>NO</a:t>
            </a:r>
          </a:p>
        </p:txBody>
      </p:sp>
      <p:sp>
        <p:nvSpPr>
          <p:cNvPr id="121" name="Chevron 120">
            <a:extLst>
              <a:ext uri="{FF2B5EF4-FFF2-40B4-BE49-F238E27FC236}">
                <a16:creationId xmlns:a16="http://schemas.microsoft.com/office/drawing/2014/main" id="{E4A62113-E21A-F84D-BA0F-D6C7E4D993AE}"/>
              </a:ext>
            </a:extLst>
          </p:cNvPr>
          <p:cNvSpPr/>
          <p:nvPr/>
        </p:nvSpPr>
        <p:spPr>
          <a:xfrm>
            <a:off x="5784181" y="2554542"/>
            <a:ext cx="4946673" cy="308859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Siamese networks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D596A8A4-8148-3445-A52C-8F354BC22467}"/>
              </a:ext>
            </a:extLst>
          </p:cNvPr>
          <p:cNvCxnSpPr>
            <a:cxnSpLocks/>
          </p:cNvCxnSpPr>
          <p:nvPr/>
        </p:nvCxnSpPr>
        <p:spPr>
          <a:xfrm>
            <a:off x="8329181" y="4523164"/>
            <a:ext cx="347164" cy="6690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9" name="Picture 98">
            <a:extLst>
              <a:ext uri="{FF2B5EF4-FFF2-40B4-BE49-F238E27FC236}">
                <a16:creationId xmlns:a16="http://schemas.microsoft.com/office/drawing/2014/main" id="{237C9A93-B445-AB43-9ADA-73CE902DC058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510499" y="5306953"/>
            <a:ext cx="1321834" cy="1280160"/>
          </a:xfrm>
          <a:prstGeom prst="rect">
            <a:avLst/>
          </a:prstGeom>
          <a:ln w="9525">
            <a:solidFill>
              <a:schemeClr val="accent1"/>
            </a:solidFill>
          </a:ln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2E2988EF-6063-1D49-AC6B-D518C1CFC3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9223" y="5527808"/>
            <a:ext cx="864849" cy="890595"/>
          </a:xfrm>
          <a:prstGeom prst="rect">
            <a:avLst/>
          </a:prstGeom>
        </p:spPr>
      </p:pic>
      <p:sp>
        <p:nvSpPr>
          <p:cNvPr id="124" name="Rectangle 123">
            <a:extLst>
              <a:ext uri="{FF2B5EF4-FFF2-40B4-BE49-F238E27FC236}">
                <a16:creationId xmlns:a16="http://schemas.microsoft.com/office/drawing/2014/main" id="{7FCDBBB0-E9ED-E24F-B147-12759A8B7D76}"/>
              </a:ext>
            </a:extLst>
          </p:cNvPr>
          <p:cNvSpPr/>
          <p:nvPr/>
        </p:nvSpPr>
        <p:spPr>
          <a:xfrm>
            <a:off x="423638" y="5451781"/>
            <a:ext cx="940722" cy="238986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b="1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Misha</a:t>
            </a: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6A2F254C-314E-EA41-BB6D-8E840E4F797C}"/>
              </a:ext>
            </a:extLst>
          </p:cNvPr>
          <p:cNvSpPr/>
          <p:nvPr/>
        </p:nvSpPr>
        <p:spPr>
          <a:xfrm>
            <a:off x="555395" y="3601955"/>
            <a:ext cx="760839" cy="31334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b="1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Katrina</a:t>
            </a:r>
            <a:endParaRPr lang="en-US" b="1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58B5C8FB-B0DE-1D4E-A163-4717C8E5D409}"/>
              </a:ext>
            </a:extLst>
          </p:cNvPr>
          <p:cNvSpPr txBox="1"/>
          <p:nvPr/>
        </p:nvSpPr>
        <p:spPr>
          <a:xfrm>
            <a:off x="9373529" y="4627026"/>
            <a:ext cx="2111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Same speaker?</a:t>
            </a:r>
          </a:p>
        </p:txBody>
      </p:sp>
      <p:pic>
        <p:nvPicPr>
          <p:cNvPr id="128" name="Picture 127">
            <a:extLst>
              <a:ext uri="{FF2B5EF4-FFF2-40B4-BE49-F238E27FC236}">
                <a16:creationId xmlns:a16="http://schemas.microsoft.com/office/drawing/2014/main" id="{F6B5C463-BB9A-9F46-BBF6-6FDC441916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1865" y="3693792"/>
            <a:ext cx="886968" cy="89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18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528E-CDDA-E445-9D38-2D2362A02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7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Speaker recognition algorithm performance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13101359-B0B6-4047-AE50-C2EC021EFF10}"/>
              </a:ext>
            </a:extLst>
          </p:cNvPr>
          <p:cNvGrpSpPr/>
          <p:nvPr/>
        </p:nvGrpSpPr>
        <p:grpSpPr>
          <a:xfrm>
            <a:off x="1034989" y="1315284"/>
            <a:ext cx="3039706" cy="1090665"/>
            <a:chOff x="2542" y="0"/>
            <a:chExt cx="2622560" cy="1090665"/>
          </a:xfrm>
        </p:grpSpPr>
        <p:sp>
          <p:nvSpPr>
            <p:cNvPr id="104" name="Chevron 103">
              <a:extLst>
                <a:ext uri="{FF2B5EF4-FFF2-40B4-BE49-F238E27FC236}">
                  <a16:creationId xmlns:a16="http://schemas.microsoft.com/office/drawing/2014/main" id="{96EE4E9A-0CBE-4943-B4CB-B5B5DEE9AAD0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5" name="Chevron 4">
              <a:extLst>
                <a:ext uri="{FF2B5EF4-FFF2-40B4-BE49-F238E27FC236}">
                  <a16:creationId xmlns:a16="http://schemas.microsoft.com/office/drawing/2014/main" id="{FDED3384-041F-ED45-9900-4E186248E378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dirty="0"/>
                <a:t>Algorithm</a:t>
              </a:r>
              <a:endParaRPr lang="en-US" sz="2400" kern="12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AFD5B93B-BFC2-1A49-8882-244DF6C0F5F1}"/>
              </a:ext>
            </a:extLst>
          </p:cNvPr>
          <p:cNvGrpSpPr/>
          <p:nvPr/>
        </p:nvGrpSpPr>
        <p:grpSpPr>
          <a:xfrm>
            <a:off x="6224337" y="1314894"/>
            <a:ext cx="4475748" cy="1090665"/>
            <a:chOff x="2542" y="0"/>
            <a:chExt cx="2622560" cy="1090665"/>
          </a:xfrm>
        </p:grpSpPr>
        <p:sp>
          <p:nvSpPr>
            <p:cNvPr id="110" name="Chevron 109">
              <a:extLst>
                <a:ext uri="{FF2B5EF4-FFF2-40B4-BE49-F238E27FC236}">
                  <a16:creationId xmlns:a16="http://schemas.microsoft.com/office/drawing/2014/main" id="{A22D5075-A019-C24E-A186-9D1F51763ACA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1" name="Chevron 4">
              <a:extLst>
                <a:ext uri="{FF2B5EF4-FFF2-40B4-BE49-F238E27FC236}">
                  <a16:creationId xmlns:a16="http://schemas.microsoft.com/office/drawing/2014/main" id="{11D9C197-9F07-F341-8E62-C597A789626B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Error analysis</a:t>
              </a:r>
            </a:p>
          </p:txBody>
        </p:sp>
      </p:grp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4E13225-8315-9848-904D-9562DF5B0089}"/>
              </a:ext>
            </a:extLst>
          </p:cNvPr>
          <p:cNvSpPr/>
          <p:nvPr/>
        </p:nvSpPr>
        <p:spPr>
          <a:xfrm>
            <a:off x="1461696" y="2795337"/>
            <a:ext cx="2086790" cy="8814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 sample voiceprint</a:t>
            </a: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E9BEA98E-8FE1-D94F-957C-D9E3CEEFE2AA}"/>
              </a:ext>
            </a:extLst>
          </p:cNvPr>
          <p:cNvSpPr/>
          <p:nvPr/>
        </p:nvSpPr>
        <p:spPr>
          <a:xfrm>
            <a:off x="3834063" y="2795336"/>
            <a:ext cx="2211424" cy="8814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Accuracy 83%</a:t>
            </a: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90593D41-6B69-EF45-9736-1A44094C4C01}"/>
              </a:ext>
            </a:extLst>
          </p:cNvPr>
          <p:cNvGrpSpPr/>
          <p:nvPr/>
        </p:nvGrpSpPr>
        <p:grpSpPr>
          <a:xfrm>
            <a:off x="3637854" y="1314893"/>
            <a:ext cx="3039706" cy="1090665"/>
            <a:chOff x="2542" y="0"/>
            <a:chExt cx="2622560" cy="1090665"/>
          </a:xfrm>
        </p:grpSpPr>
        <p:sp>
          <p:nvSpPr>
            <p:cNvPr id="118" name="Chevron 117">
              <a:extLst>
                <a:ext uri="{FF2B5EF4-FFF2-40B4-BE49-F238E27FC236}">
                  <a16:creationId xmlns:a16="http://schemas.microsoft.com/office/drawing/2014/main" id="{B1114CA7-A5E6-2043-B594-26EF344310CA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9" name="Chevron 4">
              <a:extLst>
                <a:ext uri="{FF2B5EF4-FFF2-40B4-BE49-F238E27FC236}">
                  <a16:creationId xmlns:a16="http://schemas.microsoft.com/office/drawing/2014/main" id="{6746B743-651E-0C45-9BD6-1859C0DE59D1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dirty="0"/>
                <a:t>Algorithm performance</a:t>
              </a:r>
              <a:endParaRPr lang="en-US" sz="2400" kern="1200" dirty="0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09D08EB9-93BA-1F46-9A7F-E40D9F397114}"/>
              </a:ext>
            </a:extLst>
          </p:cNvPr>
          <p:cNvGrpSpPr/>
          <p:nvPr/>
        </p:nvGrpSpPr>
        <p:grpSpPr>
          <a:xfrm>
            <a:off x="1805614" y="3836534"/>
            <a:ext cx="1578536" cy="1399074"/>
            <a:chOff x="1994599" y="2428511"/>
            <a:chExt cx="1578536" cy="1399074"/>
          </a:xfrm>
        </p:grpSpPr>
        <p:pic>
          <p:nvPicPr>
            <p:cNvPr id="125" name="Picture 124">
              <a:extLst>
                <a:ext uri="{FF2B5EF4-FFF2-40B4-BE49-F238E27FC236}">
                  <a16:creationId xmlns:a16="http://schemas.microsoft.com/office/drawing/2014/main" id="{441D9F2A-ADFE-6449-B04F-8C8973DC3A9E}"/>
                </a:ext>
              </a:extLst>
            </p:cNvPr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994599" y="2428511"/>
              <a:ext cx="914400" cy="640304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A4A08E36-31EA-B449-81E1-3BAEE7C28E07}"/>
                </a:ext>
              </a:extLst>
            </p:cNvPr>
            <p:cNvPicPr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156366" y="2618071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F14A03F5-29F5-1D41-9EB0-28A2C2FC3D10}"/>
                </a:ext>
              </a:extLst>
            </p:cNvPr>
            <p:cNvPicPr>
              <a:picLocks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318133" y="2777828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B283C3AD-BE20-E14C-870D-A161524A5D21}"/>
                </a:ext>
              </a:extLst>
            </p:cNvPr>
            <p:cNvPicPr>
              <a:picLocks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484899" y="2971407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77615878-AB28-894C-8222-A73A773BBBC8}"/>
                </a:ext>
              </a:extLst>
            </p:cNvPr>
            <p:cNvPicPr>
              <a:picLocks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658735" y="3187505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</p:grp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877A0AFB-93FE-974C-9D70-423A297961CC}"/>
              </a:ext>
            </a:extLst>
          </p:cNvPr>
          <p:cNvSpPr/>
          <p:nvPr/>
        </p:nvSpPr>
        <p:spPr>
          <a:xfrm>
            <a:off x="6423547" y="2795336"/>
            <a:ext cx="2086790" cy="8814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Misclassified speakers</a:t>
            </a:r>
          </a:p>
        </p:txBody>
      </p:sp>
      <p:sp>
        <p:nvSpPr>
          <p:cNvPr id="135" name="Rounded Rectangle 134">
            <a:extLst>
              <a:ext uri="{FF2B5EF4-FFF2-40B4-BE49-F238E27FC236}">
                <a16:creationId xmlns:a16="http://schemas.microsoft.com/office/drawing/2014/main" id="{B2684039-CA8C-F94C-83FA-0AA2AA77E716}"/>
              </a:ext>
            </a:extLst>
          </p:cNvPr>
          <p:cNvSpPr/>
          <p:nvPr/>
        </p:nvSpPr>
        <p:spPr>
          <a:xfrm>
            <a:off x="6392291" y="4105762"/>
            <a:ext cx="3329959" cy="7005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672-122797-0054</a:t>
            </a:r>
          </a:p>
        </p:txBody>
      </p:sp>
      <p:pic>
        <p:nvPicPr>
          <p:cNvPr id="4" name="Online Media 3" descr="file_1_1">
            <a:hlinkClick r:id="" action="ppaction://media"/>
            <a:extLst>
              <a:ext uri="{FF2B5EF4-FFF2-40B4-BE49-F238E27FC236}">
                <a16:creationId xmlns:a16="http://schemas.microsoft.com/office/drawing/2014/main" id="{3C8FFC97-8372-7C47-B964-8A73328F07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860351" y="4041594"/>
            <a:ext cx="812800" cy="812800"/>
          </a:xfrm>
          <a:prstGeom prst="rect">
            <a:avLst/>
          </a:prstGeom>
        </p:spPr>
      </p:pic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C7C7655C-67C3-A042-8EFC-E207E8550E3C}"/>
              </a:ext>
            </a:extLst>
          </p:cNvPr>
          <p:cNvSpPr/>
          <p:nvPr/>
        </p:nvSpPr>
        <p:spPr>
          <a:xfrm>
            <a:off x="6392291" y="5026727"/>
            <a:ext cx="3329959" cy="7005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672-122797-0074</a:t>
            </a:r>
          </a:p>
        </p:txBody>
      </p:sp>
      <p:pic>
        <p:nvPicPr>
          <p:cNvPr id="7" name="Online Media 6" descr="file_1_2">
            <a:hlinkClick r:id="" action="ppaction://media"/>
            <a:extLst>
              <a:ext uri="{FF2B5EF4-FFF2-40B4-BE49-F238E27FC236}">
                <a16:creationId xmlns:a16="http://schemas.microsoft.com/office/drawing/2014/main" id="{C56228EF-6802-804B-BBDB-95C74C9DA1B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859989" y="4938496"/>
            <a:ext cx="812800" cy="812800"/>
          </a:xfrm>
          <a:prstGeom prst="rect">
            <a:avLst/>
          </a:prstGeom>
        </p:spPr>
      </p:pic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59AF346A-5240-A641-A2BA-8F7082DD07DE}"/>
              </a:ext>
            </a:extLst>
          </p:cNvPr>
          <p:cNvCxnSpPr>
            <a:cxnSpLocks/>
          </p:cNvCxnSpPr>
          <p:nvPr/>
        </p:nvCxnSpPr>
        <p:spPr>
          <a:xfrm flipV="1">
            <a:off x="2924434" y="5343114"/>
            <a:ext cx="2516" cy="52939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5D261B2-1F1B-2940-99C5-C603B5E4ACD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17814" y="5986448"/>
            <a:ext cx="1010126" cy="65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5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5" dur="indefinite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3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9" dur="38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9697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animBg="1"/>
      <p:bldP spid="3" grpId="1" animBg="1"/>
      <p:bldP spid="91" grpId="0" animBg="1"/>
      <p:bldP spid="91" grpId="1" animBg="1"/>
      <p:bldP spid="134" grpId="1" animBg="1"/>
      <p:bldP spid="135" grpId="0" animBg="1"/>
      <p:bldP spid="13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87D61F4-4BCC-B44C-9DA8-825FD5C2DC49}"/>
              </a:ext>
            </a:extLst>
          </p:cNvPr>
          <p:cNvSpPr txBox="1"/>
          <p:nvPr/>
        </p:nvSpPr>
        <p:spPr>
          <a:xfrm>
            <a:off x="6332738" y="2517830"/>
            <a:ext cx="67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YES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C59F87B-6BB4-3A46-9710-D22C3180CA75}"/>
              </a:ext>
            </a:extLst>
          </p:cNvPr>
          <p:cNvSpPr txBox="1"/>
          <p:nvPr/>
        </p:nvSpPr>
        <p:spPr>
          <a:xfrm>
            <a:off x="10109276" y="2509698"/>
            <a:ext cx="7550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NO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633F17-3F7A-8049-B872-BD57D44783A2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4514454" y="2329051"/>
            <a:ext cx="914400" cy="640080"/>
          </a:xfrm>
          <a:prstGeom prst="rect">
            <a:avLst/>
          </a:prstGeom>
          <a:ln w="25400">
            <a:noFill/>
          </a:ln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9762323-AA32-B345-BF8D-AAB36C22D533}"/>
              </a:ext>
            </a:extLst>
          </p:cNvPr>
          <p:cNvGrpSpPr/>
          <p:nvPr/>
        </p:nvGrpSpPr>
        <p:grpSpPr>
          <a:xfrm>
            <a:off x="1994599" y="2428511"/>
            <a:ext cx="1578536" cy="1399074"/>
            <a:chOff x="1994599" y="2428511"/>
            <a:chExt cx="1578536" cy="139907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06D7868-57F5-B94C-8357-2A62D63D0AF1}"/>
                </a:ext>
              </a:extLst>
            </p:cNvPr>
            <p:cNvPicPr>
              <a:picLocks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994599" y="2428511"/>
              <a:ext cx="914400" cy="640304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A870DBF-A81D-954C-A9AA-02FB2B528979}"/>
                </a:ext>
              </a:extLst>
            </p:cNvPr>
            <p:cNvPicPr>
              <a:picLocks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156366" y="2618071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EB752F6-75E7-954E-A544-C55B8C6A66BF}"/>
                </a:ext>
              </a:extLst>
            </p:cNvPr>
            <p:cNvPicPr>
              <a:picLocks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18133" y="2777828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B9189B1-0FF7-2B46-B5EF-7A0E5CA17716}"/>
                </a:ext>
              </a:extLst>
            </p:cNvPr>
            <p:cNvPicPr>
              <a:picLocks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484899" y="2971407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17D96D8-C3AD-F14D-8A2F-878D2D2314DA}"/>
                </a:ext>
              </a:extLst>
            </p:cNvPr>
            <p:cNvPicPr>
              <a:picLocks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658735" y="3187505"/>
              <a:ext cx="914400" cy="640080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</p:grpSp>
      <p:pic>
        <p:nvPicPr>
          <p:cNvPr id="65" name="Picture 64">
            <a:extLst>
              <a:ext uri="{FF2B5EF4-FFF2-40B4-BE49-F238E27FC236}">
                <a16:creationId xmlns:a16="http://schemas.microsoft.com/office/drawing/2014/main" id="{95821DCD-26C8-384B-B7CB-2776B02C781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82666" y="4825607"/>
            <a:ext cx="1515895" cy="1515895"/>
          </a:xfrm>
          <a:prstGeom prst="rect">
            <a:avLst/>
          </a:prstGeom>
        </p:spPr>
      </p:pic>
      <p:sp>
        <p:nvSpPr>
          <p:cNvPr id="66" name="Oval Callout 65">
            <a:extLst>
              <a:ext uri="{FF2B5EF4-FFF2-40B4-BE49-F238E27FC236}">
                <a16:creationId xmlns:a16="http://schemas.microsoft.com/office/drawing/2014/main" id="{B98BAC48-E8B3-DF4C-90F4-42182C39C53F}"/>
              </a:ext>
            </a:extLst>
          </p:cNvPr>
          <p:cNvSpPr/>
          <p:nvPr/>
        </p:nvSpPr>
        <p:spPr>
          <a:xfrm>
            <a:off x="4924940" y="3968285"/>
            <a:ext cx="1915673" cy="960609"/>
          </a:xfrm>
          <a:prstGeom prst="wedgeEllipseCallout">
            <a:avLst>
              <a:gd name="adj1" fmla="val 24429"/>
              <a:gd name="adj2" fmla="val 7733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Order has been placed</a:t>
            </a:r>
          </a:p>
        </p:txBody>
      </p:sp>
      <p:sp>
        <p:nvSpPr>
          <p:cNvPr id="67" name="Oval Callout 66">
            <a:extLst>
              <a:ext uri="{FF2B5EF4-FFF2-40B4-BE49-F238E27FC236}">
                <a16:creationId xmlns:a16="http://schemas.microsoft.com/office/drawing/2014/main" id="{0F8256B7-25B1-E648-A36F-3755A222981D}"/>
              </a:ext>
            </a:extLst>
          </p:cNvPr>
          <p:cNvSpPr/>
          <p:nvPr/>
        </p:nvSpPr>
        <p:spPr>
          <a:xfrm>
            <a:off x="8372231" y="3902277"/>
            <a:ext cx="1915673" cy="923330"/>
          </a:xfrm>
          <a:prstGeom prst="wedgeEllipseCallout">
            <a:avLst>
              <a:gd name="adj1" fmla="val -72695"/>
              <a:gd name="adj2" fmla="val 79577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I’m sorry, order can’t be placed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F00A5962-13CD-3844-AE7B-735885480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8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Alexa with an enabled speaker recognition </a:t>
            </a:r>
            <a:endParaRPr lang="en-US" sz="4800" b="1" dirty="0">
              <a:solidFill>
                <a:srgbClr val="002060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9CF5E67-176C-5A4E-89A6-954512F52796}"/>
              </a:ext>
            </a:extLst>
          </p:cNvPr>
          <p:cNvGrpSpPr/>
          <p:nvPr/>
        </p:nvGrpSpPr>
        <p:grpSpPr>
          <a:xfrm>
            <a:off x="961138" y="1346840"/>
            <a:ext cx="3304856" cy="640304"/>
            <a:chOff x="1884" y="0"/>
            <a:chExt cx="3304856" cy="640304"/>
          </a:xfrm>
        </p:grpSpPr>
        <p:sp>
          <p:nvSpPr>
            <p:cNvPr id="32" name="Chevron 31">
              <a:extLst>
                <a:ext uri="{FF2B5EF4-FFF2-40B4-BE49-F238E27FC236}">
                  <a16:creationId xmlns:a16="http://schemas.microsoft.com/office/drawing/2014/main" id="{1FAA7A74-E7B3-F14F-9599-E7EF479F111A}"/>
                </a:ext>
              </a:extLst>
            </p:cNvPr>
            <p:cNvSpPr/>
            <p:nvPr/>
          </p:nvSpPr>
          <p:spPr>
            <a:xfrm>
              <a:off x="1884" y="0"/>
              <a:ext cx="3304856" cy="640304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Chevron 4">
              <a:extLst>
                <a:ext uri="{FF2B5EF4-FFF2-40B4-BE49-F238E27FC236}">
                  <a16:creationId xmlns:a16="http://schemas.microsoft.com/office/drawing/2014/main" id="{ACFAC322-9813-4544-8A0F-0D2A5C050317}"/>
                </a:ext>
              </a:extLst>
            </p:cNvPr>
            <p:cNvSpPr txBox="1"/>
            <p:nvPr/>
          </p:nvSpPr>
          <p:spPr>
            <a:xfrm>
              <a:off x="322036" y="0"/>
              <a:ext cx="2664552" cy="64030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24003" rIns="24003" bIns="24003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Stored Katrina’s voiceprint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15623B6-3A32-E742-9CAF-0381F4E76C9C}"/>
              </a:ext>
            </a:extLst>
          </p:cNvPr>
          <p:cNvGrpSpPr/>
          <p:nvPr/>
        </p:nvGrpSpPr>
        <p:grpSpPr>
          <a:xfrm>
            <a:off x="5658676" y="1352332"/>
            <a:ext cx="2094646" cy="640304"/>
            <a:chOff x="4412266" y="0"/>
            <a:chExt cx="2094646" cy="640304"/>
          </a:xfrm>
        </p:grpSpPr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16704F0E-5B7F-0B49-959A-18C4231E6D2F}"/>
                </a:ext>
              </a:extLst>
            </p:cNvPr>
            <p:cNvSpPr/>
            <p:nvPr/>
          </p:nvSpPr>
          <p:spPr>
            <a:xfrm>
              <a:off x="4412266" y="0"/>
              <a:ext cx="2094646" cy="640304"/>
            </a:xfrm>
            <a:prstGeom prst="chevron">
              <a:avLst/>
            </a:prstGeom>
            <a:solidFill>
              <a:srgbClr val="4472C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Chevron 4">
              <a:extLst>
                <a:ext uri="{FF2B5EF4-FFF2-40B4-BE49-F238E27FC236}">
                  <a16:creationId xmlns:a16="http://schemas.microsoft.com/office/drawing/2014/main" id="{4230F37C-6D18-404F-BC73-768880EED34C}"/>
                </a:ext>
              </a:extLst>
            </p:cNvPr>
            <p:cNvSpPr txBox="1"/>
            <p:nvPr/>
          </p:nvSpPr>
          <p:spPr>
            <a:xfrm>
              <a:off x="4732418" y="0"/>
              <a:ext cx="1454342" cy="64030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24003" rIns="24003" bIns="24003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Same speaker?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7643248-F3A0-B248-AB97-012E4F2E0BB8}"/>
              </a:ext>
            </a:extLst>
          </p:cNvPr>
          <p:cNvGrpSpPr/>
          <p:nvPr/>
        </p:nvGrpSpPr>
        <p:grpSpPr>
          <a:xfrm>
            <a:off x="9333998" y="1343046"/>
            <a:ext cx="2094646" cy="640304"/>
            <a:chOff x="7820047" y="0"/>
            <a:chExt cx="2094646" cy="640304"/>
          </a:xfrm>
        </p:grpSpPr>
        <p:sp>
          <p:nvSpPr>
            <p:cNvPr id="51" name="Chevron 50">
              <a:extLst>
                <a:ext uri="{FF2B5EF4-FFF2-40B4-BE49-F238E27FC236}">
                  <a16:creationId xmlns:a16="http://schemas.microsoft.com/office/drawing/2014/main" id="{36F8FEB2-41B7-E047-8C4B-A2B185198935}"/>
                </a:ext>
              </a:extLst>
            </p:cNvPr>
            <p:cNvSpPr/>
            <p:nvPr/>
          </p:nvSpPr>
          <p:spPr>
            <a:xfrm>
              <a:off x="7820047" y="0"/>
              <a:ext cx="2094646" cy="640304"/>
            </a:xfrm>
            <a:prstGeom prst="chevron">
              <a:avLst/>
            </a:prstGeom>
            <a:solidFill>
              <a:srgbClr val="4472C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2" name="Chevron 4">
              <a:extLst>
                <a:ext uri="{FF2B5EF4-FFF2-40B4-BE49-F238E27FC236}">
                  <a16:creationId xmlns:a16="http://schemas.microsoft.com/office/drawing/2014/main" id="{995096B4-26DA-E04A-A46A-FFBD35B7363A}"/>
                </a:ext>
              </a:extLst>
            </p:cNvPr>
            <p:cNvSpPr txBox="1"/>
            <p:nvPr/>
          </p:nvSpPr>
          <p:spPr>
            <a:xfrm>
              <a:off x="8140199" y="0"/>
              <a:ext cx="1454342" cy="64030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24003" rIns="24003" bIns="24003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Same speaker?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ABFB240-CB4C-764D-905E-71F7CD6B90E8}"/>
              </a:ext>
            </a:extLst>
          </p:cNvPr>
          <p:cNvGrpSpPr/>
          <p:nvPr/>
        </p:nvGrpSpPr>
        <p:grpSpPr>
          <a:xfrm>
            <a:off x="4014712" y="1356842"/>
            <a:ext cx="1887037" cy="640304"/>
            <a:chOff x="2910185" y="0"/>
            <a:chExt cx="1887037" cy="640304"/>
          </a:xfrm>
        </p:grpSpPr>
        <p:sp>
          <p:nvSpPr>
            <p:cNvPr id="35" name="Chevron 34">
              <a:extLst>
                <a:ext uri="{FF2B5EF4-FFF2-40B4-BE49-F238E27FC236}">
                  <a16:creationId xmlns:a16="http://schemas.microsoft.com/office/drawing/2014/main" id="{B8A98F16-B6D6-524E-8B17-715381710D09}"/>
                </a:ext>
              </a:extLst>
            </p:cNvPr>
            <p:cNvSpPr/>
            <p:nvPr/>
          </p:nvSpPr>
          <p:spPr>
            <a:xfrm>
              <a:off x="2910185" y="0"/>
              <a:ext cx="1887037" cy="640304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Chevron 4">
              <a:extLst>
                <a:ext uri="{FF2B5EF4-FFF2-40B4-BE49-F238E27FC236}">
                  <a16:creationId xmlns:a16="http://schemas.microsoft.com/office/drawing/2014/main" id="{68285938-122E-C34A-BC04-3D4DDF90119C}"/>
                </a:ext>
              </a:extLst>
            </p:cNvPr>
            <p:cNvSpPr txBox="1"/>
            <p:nvPr/>
          </p:nvSpPr>
          <p:spPr>
            <a:xfrm>
              <a:off x="3230337" y="0"/>
              <a:ext cx="1246733" cy="64030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24003" rIns="24003" bIns="24003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Katrina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5BB2716-C4DE-B946-A33C-E3A3445AEFA4}"/>
              </a:ext>
            </a:extLst>
          </p:cNvPr>
          <p:cNvGrpSpPr/>
          <p:nvPr/>
        </p:nvGrpSpPr>
        <p:grpSpPr>
          <a:xfrm>
            <a:off x="7491961" y="1124250"/>
            <a:ext cx="2094646" cy="1784465"/>
            <a:chOff x="7491961" y="1156334"/>
            <a:chExt cx="2094646" cy="178446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329802B-4214-1F48-BAFA-9FFCEB6923C3}"/>
                </a:ext>
              </a:extLst>
            </p:cNvPr>
            <p:cNvPicPr>
              <a:picLocks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099961" y="2300719"/>
              <a:ext cx="914400" cy="640080"/>
            </a:xfrm>
            <a:prstGeom prst="rect">
              <a:avLst/>
            </a:prstGeom>
            <a:ln w="19050">
              <a:noFill/>
            </a:ln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661696A-EA19-FE4A-A3BA-F968FDECC217}"/>
                </a:ext>
              </a:extLst>
            </p:cNvPr>
            <p:cNvGrpSpPr/>
            <p:nvPr/>
          </p:nvGrpSpPr>
          <p:grpSpPr>
            <a:xfrm>
              <a:off x="7491961" y="1156334"/>
              <a:ext cx="2094646" cy="985424"/>
              <a:chOff x="7491961" y="1156334"/>
              <a:chExt cx="2094646" cy="985424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8B6B048D-3F74-8D49-B7EB-00B43FF7CB13}"/>
                  </a:ext>
                </a:extLst>
              </p:cNvPr>
              <p:cNvGrpSpPr/>
              <p:nvPr/>
            </p:nvGrpSpPr>
            <p:grpSpPr>
              <a:xfrm>
                <a:off x="7491961" y="1375130"/>
                <a:ext cx="2094646" cy="640304"/>
                <a:chOff x="6116156" y="0"/>
                <a:chExt cx="2094646" cy="640304"/>
              </a:xfrm>
            </p:grpSpPr>
            <p:sp>
              <p:nvSpPr>
                <p:cNvPr id="45" name="Chevron 44">
                  <a:extLst>
                    <a:ext uri="{FF2B5EF4-FFF2-40B4-BE49-F238E27FC236}">
                      <a16:creationId xmlns:a16="http://schemas.microsoft.com/office/drawing/2014/main" id="{1EA95857-1567-0C48-AE51-4A77E4BCD4D7}"/>
                    </a:ext>
                  </a:extLst>
                </p:cNvPr>
                <p:cNvSpPr/>
                <p:nvPr/>
              </p:nvSpPr>
              <p:spPr>
                <a:xfrm>
                  <a:off x="6116156" y="0"/>
                  <a:ext cx="2094646" cy="640304"/>
                </a:xfrm>
                <a:prstGeom prst="chevron">
                  <a:avLst/>
                </a:prstGeom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46" name="Chevron 4">
                  <a:extLst>
                    <a:ext uri="{FF2B5EF4-FFF2-40B4-BE49-F238E27FC236}">
                      <a16:creationId xmlns:a16="http://schemas.microsoft.com/office/drawing/2014/main" id="{E751BB87-2C94-844D-A21C-B918AC7B37C8}"/>
                    </a:ext>
                  </a:extLst>
                </p:cNvPr>
                <p:cNvSpPr txBox="1"/>
                <p:nvPr/>
              </p:nvSpPr>
              <p:spPr>
                <a:xfrm>
                  <a:off x="6436308" y="0"/>
                  <a:ext cx="1454342" cy="64030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64008" tIns="21336" rIns="21336" bIns="21336" numCol="1" spcCol="1270" anchor="ctr" anchorCtr="0">
                  <a:noAutofit/>
                </a:bodyPr>
                <a:lstStyle/>
                <a:p>
                  <a:pPr marL="0" lvl="0" indent="0" algn="ctr" defTabSz="7112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600" kern="1200" dirty="0"/>
                    <a:t>Misha</a:t>
                  </a:r>
                  <a:endParaRPr lang="en-US" sz="3600" kern="1200" dirty="0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B502A93C-E79D-F240-9670-EB216CF1A1DF}"/>
                  </a:ext>
                </a:extLst>
              </p:cNvPr>
              <p:cNvGrpSpPr/>
              <p:nvPr/>
            </p:nvGrpSpPr>
            <p:grpSpPr>
              <a:xfrm>
                <a:off x="8060810" y="1156334"/>
                <a:ext cx="953551" cy="985424"/>
                <a:chOff x="4058310" y="1148312"/>
                <a:chExt cx="953551" cy="985424"/>
              </a:xfrm>
            </p:grpSpPr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BC777DC8-3093-3D4A-AAF0-6903063E6A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058311" y="1151800"/>
                  <a:ext cx="953550" cy="981936"/>
                </a:xfrm>
                <a:prstGeom prst="rect">
                  <a:avLst/>
                </a:prstGeom>
              </p:spPr>
            </p:pic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D37CDFCE-0DC0-324A-8B9B-AB6DBE24BD9D}"/>
                    </a:ext>
                  </a:extLst>
                </p:cNvPr>
                <p:cNvSpPr/>
                <p:nvPr/>
              </p:nvSpPr>
              <p:spPr>
                <a:xfrm>
                  <a:off x="4058310" y="1148312"/>
                  <a:ext cx="953551" cy="981212"/>
                </a:xfrm>
                <a:prstGeom prst="ellipse">
                  <a:avLst/>
                </a:prstGeom>
                <a:noFill/>
                <a:ln>
                  <a:solidFill>
                    <a:srgbClr val="4472C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pic>
        <p:nvPicPr>
          <p:cNvPr id="58" name="Picture 57">
            <a:extLst>
              <a:ext uri="{FF2B5EF4-FFF2-40B4-BE49-F238E27FC236}">
                <a16:creationId xmlns:a16="http://schemas.microsoft.com/office/drawing/2014/main" id="{4F21E521-3901-B54E-8430-BF544275B9F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741694" y="5698178"/>
            <a:ext cx="631084" cy="923331"/>
          </a:xfrm>
          <a:prstGeom prst="rect">
            <a:avLst/>
          </a:prstGeom>
        </p:spPr>
      </p:pic>
      <p:sp>
        <p:nvSpPr>
          <p:cNvPr id="60" name="Oval Callout 59">
            <a:extLst>
              <a:ext uri="{FF2B5EF4-FFF2-40B4-BE49-F238E27FC236}">
                <a16:creationId xmlns:a16="http://schemas.microsoft.com/office/drawing/2014/main" id="{B7941A73-ECD8-DC45-84FA-9D73B36A08F7}"/>
              </a:ext>
            </a:extLst>
          </p:cNvPr>
          <p:cNvSpPr/>
          <p:nvPr/>
        </p:nvSpPr>
        <p:spPr>
          <a:xfrm>
            <a:off x="10590267" y="4526941"/>
            <a:ext cx="1454342" cy="910487"/>
          </a:xfrm>
          <a:prstGeom prst="wedgeEllipseCallout">
            <a:avLst>
              <a:gd name="adj1" fmla="val -41374"/>
              <a:gd name="adj2" fmla="val 533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Just what I needed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652865-5C80-2B4C-8218-05E1D73EE17F}"/>
              </a:ext>
            </a:extLst>
          </p:cNvPr>
          <p:cNvGrpSpPr/>
          <p:nvPr/>
        </p:nvGrpSpPr>
        <p:grpSpPr>
          <a:xfrm>
            <a:off x="4413663" y="1177831"/>
            <a:ext cx="978408" cy="981894"/>
            <a:chOff x="2921171" y="4986936"/>
            <a:chExt cx="978408" cy="981894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D01E9517-3345-AF45-BABA-482050DEB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2921171" y="4986936"/>
              <a:ext cx="978408" cy="981894"/>
            </a:xfrm>
            <a:prstGeom prst="rect">
              <a:avLst/>
            </a:prstGeom>
          </p:spPr>
        </p:pic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CABD18DF-39C0-044F-86E6-11297114CB9C}"/>
                </a:ext>
              </a:extLst>
            </p:cNvPr>
            <p:cNvSpPr/>
            <p:nvPr/>
          </p:nvSpPr>
          <p:spPr>
            <a:xfrm>
              <a:off x="2924435" y="4998321"/>
              <a:ext cx="975144" cy="96605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582DBFF3-1DDC-A547-A878-1EF9B694D5B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614943" y="5511337"/>
            <a:ext cx="1099338" cy="1103255"/>
          </a:xfrm>
          <a:prstGeom prst="rect">
            <a:avLst/>
          </a:prstGeom>
        </p:spPr>
      </p:pic>
      <p:pic>
        <p:nvPicPr>
          <p:cNvPr id="13" name="Online Media 12" descr="m_nint_2">
            <a:hlinkClick r:id="" action="ppaction://media"/>
            <a:extLst>
              <a:ext uri="{FF2B5EF4-FFF2-40B4-BE49-F238E27FC236}">
                <a16:creationId xmlns:a16="http://schemas.microsoft.com/office/drawing/2014/main" id="{75713ADC-F69E-AF40-A0BF-99C4A95632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8302521" y="2932823"/>
            <a:ext cx="461126" cy="461126"/>
          </a:xfrm>
          <a:prstGeom prst="rect">
            <a:avLst/>
          </a:prstGeom>
        </p:spPr>
      </p:pic>
      <p:pic>
        <p:nvPicPr>
          <p:cNvPr id="19" name="Online Media 18" descr="k_det_2">
            <a:hlinkClick r:id="" action="ppaction://media"/>
            <a:extLst>
              <a:ext uri="{FF2B5EF4-FFF2-40B4-BE49-F238E27FC236}">
                <a16:creationId xmlns:a16="http://schemas.microsoft.com/office/drawing/2014/main" id="{D3867FD4-E8D1-7A46-986B-E4D716BBAC4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4701916" y="2877295"/>
            <a:ext cx="543989" cy="54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447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27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27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27" grpId="0"/>
      <p:bldP spid="39" grpId="0"/>
      <p:bldP spid="66" grpId="0" animBg="1"/>
      <p:bldP spid="67" grpId="0" animBg="1"/>
      <p:bldP spid="6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528E-CDDA-E445-9D38-2D2362A02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7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Feature development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3DECF-6D21-0C47-8114-A5CBA0358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3342075" y="3095332"/>
            <a:ext cx="7141030" cy="631045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266700"/>
          </a:effectLst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13101359-B0B6-4047-AE50-C2EC021EFF10}"/>
              </a:ext>
            </a:extLst>
          </p:cNvPr>
          <p:cNvGrpSpPr/>
          <p:nvPr/>
        </p:nvGrpSpPr>
        <p:grpSpPr>
          <a:xfrm>
            <a:off x="1034988" y="1315284"/>
            <a:ext cx="4123439" cy="1090665"/>
            <a:chOff x="2542" y="0"/>
            <a:chExt cx="2622560" cy="1090665"/>
          </a:xfrm>
        </p:grpSpPr>
        <p:sp>
          <p:nvSpPr>
            <p:cNvPr id="104" name="Chevron 103">
              <a:extLst>
                <a:ext uri="{FF2B5EF4-FFF2-40B4-BE49-F238E27FC236}">
                  <a16:creationId xmlns:a16="http://schemas.microsoft.com/office/drawing/2014/main" id="{96EE4E9A-0CBE-4943-B4CB-B5B5DEE9AAD0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5" name="Chevron 4">
              <a:extLst>
                <a:ext uri="{FF2B5EF4-FFF2-40B4-BE49-F238E27FC236}">
                  <a16:creationId xmlns:a16="http://schemas.microsoft.com/office/drawing/2014/main" id="{FDED3384-041F-ED45-9900-4E186248E378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dirty="0"/>
                <a:t>New data</a:t>
              </a:r>
              <a:endParaRPr lang="en-US" sz="2400" kern="12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AFD5B93B-BFC2-1A49-8882-244DF6C0F5F1}"/>
              </a:ext>
            </a:extLst>
          </p:cNvPr>
          <p:cNvGrpSpPr/>
          <p:nvPr/>
        </p:nvGrpSpPr>
        <p:grpSpPr>
          <a:xfrm>
            <a:off x="4685930" y="1314894"/>
            <a:ext cx="2622560" cy="1090665"/>
            <a:chOff x="2542" y="0"/>
            <a:chExt cx="2622560" cy="1090665"/>
          </a:xfrm>
        </p:grpSpPr>
        <p:sp>
          <p:nvSpPr>
            <p:cNvPr id="110" name="Chevron 109">
              <a:extLst>
                <a:ext uri="{FF2B5EF4-FFF2-40B4-BE49-F238E27FC236}">
                  <a16:creationId xmlns:a16="http://schemas.microsoft.com/office/drawing/2014/main" id="{A22D5075-A019-C24E-A186-9D1F51763ACA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1" name="Chevron 4">
              <a:extLst>
                <a:ext uri="{FF2B5EF4-FFF2-40B4-BE49-F238E27FC236}">
                  <a16:creationId xmlns:a16="http://schemas.microsoft.com/office/drawing/2014/main" id="{11D9C197-9F07-F341-8E62-C597A789626B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Training</a:t>
              </a:r>
            </a:p>
          </p:txBody>
        </p:sp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AE5C5A6-BCFC-1745-B0B9-DCD7E80D7732}"/>
              </a:ext>
            </a:extLst>
          </p:cNvPr>
          <p:cNvSpPr/>
          <p:nvPr/>
        </p:nvSpPr>
        <p:spPr>
          <a:xfrm>
            <a:off x="1241937" y="2640457"/>
            <a:ext cx="3320360" cy="1090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Collect audio datasets with speakers changing their voices 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3B07A2-7263-1948-93EF-AD8F2DF37624}"/>
              </a:ext>
            </a:extLst>
          </p:cNvPr>
          <p:cNvSpPr/>
          <p:nvPr/>
        </p:nvSpPr>
        <p:spPr>
          <a:xfrm>
            <a:off x="4880980" y="2640457"/>
            <a:ext cx="1882178" cy="788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Train new models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DD5A436-7D0A-8D45-A2E2-3D33A82F829E}"/>
              </a:ext>
            </a:extLst>
          </p:cNvPr>
          <p:cNvGrpSpPr/>
          <p:nvPr/>
        </p:nvGrpSpPr>
        <p:grpSpPr>
          <a:xfrm>
            <a:off x="6835993" y="1318123"/>
            <a:ext cx="3236494" cy="1090665"/>
            <a:chOff x="2542" y="0"/>
            <a:chExt cx="2622560" cy="1090665"/>
          </a:xfrm>
        </p:grpSpPr>
        <p:sp>
          <p:nvSpPr>
            <p:cNvPr id="13" name="Chevron 12">
              <a:extLst>
                <a:ext uri="{FF2B5EF4-FFF2-40B4-BE49-F238E27FC236}">
                  <a16:creationId xmlns:a16="http://schemas.microsoft.com/office/drawing/2014/main" id="{88739832-66D8-9C43-9251-92BF4C2C088E}"/>
                </a:ext>
              </a:extLst>
            </p:cNvPr>
            <p:cNvSpPr/>
            <p:nvPr/>
          </p:nvSpPr>
          <p:spPr>
            <a:xfrm>
              <a:off x="2542" y="0"/>
              <a:ext cx="2622560" cy="109066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Chevron 4">
              <a:extLst>
                <a:ext uri="{FF2B5EF4-FFF2-40B4-BE49-F238E27FC236}">
                  <a16:creationId xmlns:a16="http://schemas.microsoft.com/office/drawing/2014/main" id="{962EA92D-9ED9-2747-96EF-0B7BE7563F4C}"/>
                </a:ext>
              </a:extLst>
            </p:cNvPr>
            <p:cNvSpPr txBox="1"/>
            <p:nvPr/>
          </p:nvSpPr>
          <p:spPr>
            <a:xfrm>
              <a:off x="547875" y="0"/>
              <a:ext cx="1531895" cy="109066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/>
                <a:t>Evaluation</a:t>
              </a:r>
            </a:p>
          </p:txBody>
        </p:sp>
      </p:grp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FBA1D9E-085D-774F-919E-B81377E8385E}"/>
              </a:ext>
            </a:extLst>
          </p:cNvPr>
          <p:cNvSpPr/>
          <p:nvPr/>
        </p:nvSpPr>
        <p:spPr>
          <a:xfrm>
            <a:off x="7081841" y="2656177"/>
            <a:ext cx="2408385" cy="788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Compare to existing models</a:t>
            </a:r>
          </a:p>
        </p:txBody>
      </p:sp>
    </p:spTree>
    <p:extLst>
      <p:ext uri="{BB962C8B-B14F-4D97-AF65-F5344CB8AC3E}">
        <p14:creationId xmlns:p14="http://schemas.microsoft.com/office/powerpoint/2010/main" val="1591697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0E9D90-3036-6843-80D1-F8D1ACDE3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786743"/>
            <a:ext cx="12192000" cy="4071257"/>
          </a:xfrm>
          <a:prstGeom prst="rect">
            <a:avLst/>
          </a:prstGeom>
          <a:effectLst>
            <a:softEdge rad="520700"/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E694E92-2C6B-E147-BEAD-CDFAA4D4D4C3}"/>
              </a:ext>
            </a:extLst>
          </p:cNvPr>
          <p:cNvSpPr txBox="1">
            <a:spLocks/>
          </p:cNvSpPr>
          <p:nvPr/>
        </p:nvSpPr>
        <p:spPr>
          <a:xfrm>
            <a:off x="1524000" y="2424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chemeClr val="bg1"/>
                </a:solidFill>
              </a:rPr>
              <a:t>Sound recognition by </a:t>
            </a:r>
            <a:r>
              <a:rPr lang="en-US" sz="6600" b="1" dirty="0">
                <a:solidFill>
                  <a:schemeClr val="bg1"/>
                </a:solidFill>
              </a:rPr>
              <a:t>Home AI assistant</a:t>
            </a:r>
            <a:endParaRPr lang="en-US" sz="7200" dirty="0">
              <a:solidFill>
                <a:schemeClr val="bg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03D07C-BC76-2844-98A2-A371FDA718EC}"/>
              </a:ext>
            </a:extLst>
          </p:cNvPr>
          <p:cNvCxnSpPr>
            <a:cxnSpLocks/>
          </p:cNvCxnSpPr>
          <p:nvPr/>
        </p:nvCxnSpPr>
        <p:spPr>
          <a:xfrm>
            <a:off x="0" y="2423886"/>
            <a:ext cx="12192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120374B-7628-F349-8355-D63E0F599FD2}"/>
              </a:ext>
            </a:extLst>
          </p:cNvPr>
          <p:cNvSpPr txBox="1"/>
          <p:nvPr/>
        </p:nvSpPr>
        <p:spPr>
          <a:xfrm>
            <a:off x="4146746" y="1715323"/>
            <a:ext cx="40279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accent1">
                    <a:lumMod val="50000"/>
                  </a:schemeClr>
                </a:solidFill>
              </a:rPr>
              <a:t>Thank you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06DD5E-719B-F346-A23E-391B36BC5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268" y="754482"/>
            <a:ext cx="770909" cy="5774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A99D0B-A780-E74A-B7BC-5F7658DE0760}"/>
              </a:ext>
            </a:extLst>
          </p:cNvPr>
          <p:cNvSpPr txBox="1"/>
          <p:nvPr/>
        </p:nvSpPr>
        <p:spPr>
          <a:xfrm>
            <a:off x="7069119" y="254936"/>
            <a:ext cx="490952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Katrina Bykova</a:t>
            </a:r>
          </a:p>
          <a:p>
            <a:r>
              <a:rPr lang="en-US" sz="3200" b="1" dirty="0" err="1">
                <a:solidFill>
                  <a:schemeClr val="accent1">
                    <a:lumMod val="50000"/>
                  </a:schemeClr>
                </a:solidFill>
              </a:rPr>
              <a:t>katrina.bykova@gmail.com</a:t>
            </a:r>
            <a:endParaRPr lang="en-US" sz="32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2C232BC-EF5C-9E49-A07A-ED8BD384A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5851" y="371248"/>
            <a:ext cx="423268" cy="42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330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16324</TotalTime>
  <Words>358</Words>
  <Application>Microsoft Macintosh PowerPoint</Application>
  <PresentationFormat>Widescreen</PresentationFormat>
  <Paragraphs>136</Paragraphs>
  <Slides>16</Slides>
  <Notes>3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Alexa with a disabled speaker recognition </vt:lpstr>
      <vt:lpstr>Speaker recognition algorithm</vt:lpstr>
      <vt:lpstr>Speaker recognition algorithm</vt:lpstr>
      <vt:lpstr>Speaker recognition algorithm</vt:lpstr>
      <vt:lpstr>Speaker recognition algorithm performance</vt:lpstr>
      <vt:lpstr>Alexa with an enabled speaker recognition </vt:lpstr>
      <vt:lpstr>Feature development</vt:lpstr>
      <vt:lpstr>PowerPoint Presentation</vt:lpstr>
      <vt:lpstr>PowerPoint Presentation</vt:lpstr>
      <vt:lpstr>Future development</vt:lpstr>
      <vt:lpstr>Application example</vt:lpstr>
      <vt:lpstr>Building a speaker authentication protocol </vt:lpstr>
      <vt:lpstr>One shot learning performance</vt:lpstr>
      <vt:lpstr>Lalalal</vt:lpstr>
      <vt:lpstr>Home-related activities: 10 sound classes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206</cp:revision>
  <dcterms:created xsi:type="dcterms:W3CDTF">2019-10-22T23:58:37Z</dcterms:created>
  <dcterms:modified xsi:type="dcterms:W3CDTF">2019-12-10T07:18:19Z</dcterms:modified>
</cp:coreProperties>
</file>

<file path=docProps/thumbnail.jpeg>
</file>